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7" r:id="rId2"/>
    <p:sldId id="259" r:id="rId3"/>
    <p:sldId id="295" r:id="rId4"/>
    <p:sldId id="258" r:id="rId5"/>
    <p:sldId id="296" r:id="rId6"/>
    <p:sldId id="311" r:id="rId7"/>
    <p:sldId id="297" r:id="rId8"/>
    <p:sldId id="299" r:id="rId9"/>
    <p:sldId id="300" r:id="rId10"/>
    <p:sldId id="301" r:id="rId11"/>
    <p:sldId id="302" r:id="rId12"/>
    <p:sldId id="305" r:id="rId13"/>
    <p:sldId id="298" r:id="rId14"/>
    <p:sldId id="309" r:id="rId15"/>
    <p:sldId id="425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441" r:id="rId24"/>
    <p:sldId id="442" r:id="rId25"/>
    <p:sldId id="443" r:id="rId26"/>
    <p:sldId id="444" r:id="rId27"/>
    <p:sldId id="445" r:id="rId28"/>
    <p:sldId id="446" r:id="rId29"/>
    <p:sldId id="291" r:id="rId30"/>
    <p:sldId id="426" r:id="rId31"/>
    <p:sldId id="427" r:id="rId32"/>
    <p:sldId id="428" r:id="rId33"/>
    <p:sldId id="429" r:id="rId34"/>
    <p:sldId id="430" r:id="rId35"/>
    <p:sldId id="431" r:id="rId36"/>
    <p:sldId id="432" r:id="rId37"/>
    <p:sldId id="433" r:id="rId38"/>
    <p:sldId id="473" r:id="rId39"/>
    <p:sldId id="474" r:id="rId40"/>
    <p:sldId id="475" r:id="rId41"/>
    <p:sldId id="476" r:id="rId42"/>
    <p:sldId id="477" r:id="rId43"/>
    <p:sldId id="478" r:id="rId44"/>
    <p:sldId id="479" r:id="rId45"/>
    <p:sldId id="480" r:id="rId46"/>
    <p:sldId id="481" r:id="rId47"/>
    <p:sldId id="482" r:id="rId48"/>
    <p:sldId id="483" r:id="rId49"/>
    <p:sldId id="484" r:id="rId50"/>
    <p:sldId id="485" r:id="rId51"/>
    <p:sldId id="486" r:id="rId52"/>
    <p:sldId id="487" r:id="rId53"/>
    <p:sldId id="488" r:id="rId54"/>
    <p:sldId id="489" r:id="rId55"/>
    <p:sldId id="490" r:id="rId56"/>
    <p:sldId id="491" r:id="rId57"/>
    <p:sldId id="492" r:id="rId58"/>
    <p:sldId id="493" r:id="rId59"/>
    <p:sldId id="494" r:id="rId60"/>
    <p:sldId id="495" r:id="rId61"/>
    <p:sldId id="267" r:id="rId62"/>
    <p:sldId id="456" r:id="rId63"/>
    <p:sldId id="457" r:id="rId64"/>
    <p:sldId id="458" r:id="rId65"/>
    <p:sldId id="459" r:id="rId66"/>
    <p:sldId id="460" r:id="rId67"/>
    <p:sldId id="461" r:id="rId68"/>
    <p:sldId id="462" r:id="rId69"/>
    <p:sldId id="463" r:id="rId70"/>
    <p:sldId id="464" r:id="rId71"/>
    <p:sldId id="465" r:id="rId72"/>
    <p:sldId id="466" r:id="rId73"/>
    <p:sldId id="467" r:id="rId74"/>
    <p:sldId id="468" r:id="rId75"/>
    <p:sldId id="469" r:id="rId76"/>
    <p:sldId id="470" r:id="rId77"/>
    <p:sldId id="471" r:id="rId78"/>
    <p:sldId id="290" r:id="rId79"/>
    <p:sldId id="447" r:id="rId80"/>
    <p:sldId id="448" r:id="rId81"/>
    <p:sldId id="449" r:id="rId82"/>
    <p:sldId id="450" r:id="rId83"/>
    <p:sldId id="451" r:id="rId84"/>
    <p:sldId id="452" r:id="rId85"/>
    <p:sldId id="453" r:id="rId86"/>
    <p:sldId id="454" r:id="rId87"/>
    <p:sldId id="455" r:id="rId88"/>
    <p:sldId id="424" r:id="rId89"/>
    <p:sldId id="423" r:id="rId90"/>
    <p:sldId id="326" r:id="rId91"/>
    <p:sldId id="327" r:id="rId92"/>
    <p:sldId id="328" r:id="rId93"/>
    <p:sldId id="329" r:id="rId94"/>
    <p:sldId id="330" r:id="rId95"/>
    <p:sldId id="331" r:id="rId9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-114" y="-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DB15C-5DBA-4F5A-BC15-FDC07EA20A02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049E4-766D-409C-8940-70CA5DC91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6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082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975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5888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551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4379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6049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6503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4932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812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361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6444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8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97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="" xmlns:a16="http://schemas.microsoft.com/office/drawing/2014/main" id="{BC2424F7-E8BE-497C-9A9C-2A75DA20B340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="" xmlns:a16="http://schemas.microsoft.com/office/drawing/2014/main" id="{E14D2E98-B8EF-4D01-BCD7-ECA0C2430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C6E72BC4-2A6A-4C1C-8E69-C8245B3A2086}"/>
              </a:ext>
            </a:extLst>
          </p:cNvPr>
          <p:cNvSpPr/>
          <p:nvPr userDrawn="1"/>
        </p:nvSpPr>
        <p:spPr>
          <a:xfrm>
            <a:off x="3260557" y="676175"/>
            <a:ext cx="5670885" cy="5505650"/>
          </a:xfrm>
          <a:prstGeom prst="ellipse">
            <a:avLst/>
          </a:prstGeom>
          <a:solidFill>
            <a:srgbClr val="F4F5F9"/>
          </a:solidFill>
          <a:ln w="190500">
            <a:solidFill>
              <a:srgbClr val="F14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851EB74-1783-44BE-A024-9003943ACE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9230" y="2296291"/>
            <a:ext cx="3693535" cy="384746"/>
          </a:xfrm>
        </p:spPr>
        <p:txBody>
          <a:bodyPr/>
          <a:lstStyle>
            <a:lvl1pPr marL="0" indent="0" algn="ctr"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E8F681-FF46-4C5C-8585-50182BAC54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1978" y="2782231"/>
            <a:ext cx="4708038" cy="913067"/>
          </a:xfrm>
        </p:spPr>
        <p:txBody>
          <a:bodyPr anchor="b"/>
          <a:lstStyle>
            <a:lvl1pPr algn="ctr">
              <a:defRPr sz="6000" spc="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="" xmlns:a16="http://schemas.microsoft.com/office/drawing/2014/main" id="{E1BC3D04-DE92-4791-9A44-EB46DB4BB0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240" y="3966660"/>
            <a:ext cx="3692525" cy="123098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ko-KR" altLang="en-US" dirty="0"/>
              <a:t>작성일 및</a:t>
            </a:r>
            <a:endParaRPr lang="en-US" altLang="ko-KR" dirty="0"/>
          </a:p>
          <a:p>
            <a:pPr lvl="0"/>
            <a:r>
              <a:rPr lang="ko-KR" altLang="en-US" dirty="0"/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252350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089 0.48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2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604 -0.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  <p:bldP spid="3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" grpId="0"/>
      <p:bldP spid="17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3803650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romanUcPeriod"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=""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=""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="" xmlns:a16="http://schemas.microsoft.com/office/drawing/2014/main" id="{2E179C5F-9581-4A6D-AB2D-572DE3014C94}"/>
              </a:ext>
            </a:extLst>
          </p:cNvPr>
          <p:cNvSpPr/>
          <p:nvPr userDrawn="1"/>
        </p:nvSpPr>
        <p:spPr>
          <a:xfrm>
            <a:off x="0" y="4636294"/>
            <a:ext cx="3949700" cy="2221706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="" xmlns:a16="http://schemas.microsoft.com/office/drawing/2014/main" id="{7AC3AC3B-7C11-41F0-8D15-2A745E5921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9700" y="2134394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09AEE031-B2C1-4009-A54C-A9496E707222}"/>
              </a:ext>
            </a:extLst>
          </p:cNvPr>
          <p:cNvSpPr/>
          <p:nvPr userDrawn="1"/>
        </p:nvSpPr>
        <p:spPr>
          <a:xfrm rot="10800000">
            <a:off x="8242300" y="0"/>
            <a:ext cx="3949700" cy="2221706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="" xmlns:a16="http://schemas.microsoft.com/office/drawing/2014/main" id="{92A37505-C468-4836-8AF3-6648E3546A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3250" y="863600"/>
            <a:ext cx="6032500" cy="9525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BF79BE61-4B89-4C62-BDAF-C918D3363F0F}"/>
              </a:ext>
            </a:extLst>
          </p:cNvPr>
          <p:cNvCxnSpPr/>
          <p:nvPr userDrawn="1"/>
        </p:nvCxnSpPr>
        <p:spPr>
          <a:xfrm>
            <a:off x="3143250" y="1816100"/>
            <a:ext cx="60325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15">
            <a:extLst>
              <a:ext uri="{FF2B5EF4-FFF2-40B4-BE49-F238E27FC236}">
                <a16:creationId xmlns="" xmlns:a16="http://schemas.microsoft.com/office/drawing/2014/main" id="{615E03B0-3160-4643-BFAF-049935558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2134393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90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7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4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1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2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1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tif"/><Relationship Id="rId4" Type="http://schemas.openxmlformats.org/officeDocument/2006/relationships/image" Target="../media/image49.t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mailto:asddfasdfa@naver.com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1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536C807-CB09-45BE-87BC-5FC0B4BD6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P2P </a:t>
            </a:r>
            <a:r>
              <a:rPr lang="ko-KR" altLang="en-US" dirty="0" smtClean="0"/>
              <a:t>물건 공유 플랫폼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62F92D2-E117-4997-B589-124BD3CF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ZENTAL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70D9FF9-5CBE-4534-A9A9-19A7797C0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98" y="3966660"/>
            <a:ext cx="3847555" cy="1230982"/>
          </a:xfrm>
        </p:spPr>
        <p:txBody>
          <a:bodyPr/>
          <a:lstStyle/>
          <a:p>
            <a:r>
              <a:rPr lang="ko-KR" altLang="en-US" b="1" dirty="0" smtClean="0"/>
              <a:t>자바 웹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앱</a:t>
            </a:r>
            <a:r>
              <a:rPr lang="ko-KR" altLang="en-US" b="1" dirty="0" smtClean="0"/>
              <a:t> 개발자 과정</a:t>
            </a:r>
            <a:r>
              <a:rPr lang="en-US" altLang="ko-KR" b="1" dirty="0" smtClean="0"/>
              <a:t>_2</a:t>
            </a:r>
            <a:r>
              <a:rPr lang="ko-KR" altLang="en-US" b="1" dirty="0" smtClean="0"/>
              <a:t>조</a:t>
            </a:r>
            <a:endParaRPr lang="en-US" altLang="ko-KR" b="1" dirty="0" smtClean="0"/>
          </a:p>
          <a:p>
            <a:r>
              <a:rPr lang="ko-KR" altLang="en-US" b="1" dirty="0" smtClean="0"/>
              <a:t>김현태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김용승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권기범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이형준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유서희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646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192488" cy="652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5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348"/>
            <a:ext cx="12207823" cy="60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3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" y="422693"/>
            <a:ext cx="12171871" cy="568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400" y="1498597"/>
            <a:ext cx="829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조회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3253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데이터베이스설계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14" y="-1"/>
            <a:ext cx="814785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-3285"/>
            <a:ext cx="8125690" cy="686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2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7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user_w_kb_MyPageMain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닉네임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보유 포인트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등급을 보여지게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283" y="1276221"/>
            <a:ext cx="7886700" cy="305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178" y="4357282"/>
            <a:ext cx="7652952" cy="199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207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082"/>
            <a:ext cx="8181975" cy="63341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618" y="461448"/>
            <a:ext cx="7239000" cy="942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118" y="1529019"/>
            <a:ext cx="68580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3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user_w_kb_Update</a:t>
                      </a:r>
                      <a:r>
                        <a:rPr lang="en-US" altLang="ko-KR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 정보 변경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2854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350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149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휴대폰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번호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인증 버튼을 눌러서 인증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해야함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13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유효성 검사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형식이 제대로 되었는지 확인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50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우편번호 검색 누르면 다음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우편번호 검색 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API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이용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188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수정버튼 누르면 해당 회원 정보가 변경이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059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289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394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203" y="1664044"/>
            <a:ext cx="6212094" cy="452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363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2DB6E099-8948-4046-B164-33469AE06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527" y="2208534"/>
            <a:ext cx="5226050" cy="3364706"/>
          </a:xfrm>
        </p:spPr>
        <p:txBody>
          <a:bodyPr/>
          <a:lstStyle/>
          <a:p>
            <a:r>
              <a:rPr lang="ko-KR" altLang="en-US" dirty="0" smtClean="0"/>
              <a:t>주제선정이유</a:t>
            </a:r>
            <a:endParaRPr lang="en-US" altLang="ko-KR" dirty="0" smtClean="0"/>
          </a:p>
          <a:p>
            <a:r>
              <a:rPr lang="ko-KR" altLang="en-US" dirty="0" err="1" smtClean="0"/>
              <a:t>유저플로우</a:t>
            </a:r>
            <a:endParaRPr lang="en-US" altLang="ko-KR" dirty="0" smtClean="0"/>
          </a:p>
          <a:p>
            <a:r>
              <a:rPr lang="ko-KR" altLang="en-US" dirty="0" smtClean="0"/>
              <a:t>요구사항정의서</a:t>
            </a:r>
            <a:endParaRPr lang="en-US" altLang="ko-KR" dirty="0" smtClean="0"/>
          </a:p>
          <a:p>
            <a:r>
              <a:rPr lang="ko-KR" altLang="en-US" dirty="0" smtClean="0"/>
              <a:t>데이터베이스설계</a:t>
            </a:r>
            <a:endParaRPr lang="en-US" altLang="ko-KR" dirty="0" smtClean="0"/>
          </a:p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F2B55FB-D99E-4D0A-A709-5D2BEECD6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5DFF40D-D4DA-40D4-871A-1267F3579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7077" y="2208533"/>
            <a:ext cx="806450" cy="3364707"/>
          </a:xfrm>
        </p:spPr>
        <p:txBody>
          <a:bodyPr/>
          <a:lstStyle/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 smtClean="0"/>
              <a:t>03</a:t>
            </a:r>
          </a:p>
          <a:p>
            <a:r>
              <a:rPr lang="en-US" altLang="ko-KR" dirty="0" smtClean="0"/>
              <a:t>04</a:t>
            </a:r>
          </a:p>
          <a:p>
            <a:r>
              <a:rPr lang="en-US" altLang="ko-KR" dirty="0" smtClean="0"/>
              <a:t>05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6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48" y="67833"/>
            <a:ext cx="8012663" cy="60116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257" y="244432"/>
            <a:ext cx="7972425" cy="619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257" y="1144930"/>
            <a:ext cx="8077200" cy="581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5238" y="2007328"/>
            <a:ext cx="9296400" cy="876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3257" y="2740303"/>
            <a:ext cx="79438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077" y="1546182"/>
            <a:ext cx="7039619" cy="469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808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18" y="421674"/>
            <a:ext cx="7648575" cy="5981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855" y="232204"/>
            <a:ext cx="7467600" cy="704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6" y="1793279"/>
            <a:ext cx="7534275" cy="4381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43" y="304413"/>
            <a:ext cx="8858250" cy="695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43" y="1141262"/>
            <a:ext cx="8915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user_w_kb_EMoneyWIthdraw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출금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480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2551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96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출 금액에 나타나게 함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20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9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출금하기 버튼 누르면 해당 금액으로 출금 처리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14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7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39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313" y="1541149"/>
            <a:ext cx="6701995" cy="475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155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02" y="579094"/>
            <a:ext cx="8572500" cy="54197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746422" y="1334530"/>
            <a:ext cx="2306594" cy="4530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19" y="1292311"/>
            <a:ext cx="7610475" cy="495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716" y="1787611"/>
            <a:ext cx="1600200" cy="523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825" y="3432693"/>
            <a:ext cx="8639175" cy="552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5419" y="4117335"/>
            <a:ext cx="8905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4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448" y="1482811"/>
            <a:ext cx="7382394" cy="483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154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366712"/>
            <a:ext cx="8267700" cy="61245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35290" y="1483567"/>
            <a:ext cx="4316869" cy="1007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77" y="771757"/>
            <a:ext cx="6438900" cy="58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77" y="1483567"/>
            <a:ext cx="3095625" cy="657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558" y="333607"/>
            <a:ext cx="7610475" cy="495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455" y="828907"/>
            <a:ext cx="1600200" cy="5238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752159" y="1483567"/>
            <a:ext cx="2597114" cy="1007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173;g7c553259d1_0_81"/>
          <p:cNvSpPr/>
          <p:nvPr/>
        </p:nvSpPr>
        <p:spPr>
          <a:xfrm>
            <a:off x="3114758" y="29579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32449" y="3629608"/>
            <a:ext cx="1129004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50" y="2628889"/>
            <a:ext cx="9296400" cy="7239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077" y="3488336"/>
            <a:ext cx="3933825" cy="90487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366727" y="3629608"/>
            <a:ext cx="4851918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4397" y="4528758"/>
            <a:ext cx="7459629" cy="838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4395" y="5476685"/>
            <a:ext cx="39338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0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0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246" y="386946"/>
            <a:ext cx="7334250" cy="5791200"/>
          </a:xfrm>
          <a:prstGeom prst="rect">
            <a:avLst/>
          </a:prstGeom>
        </p:spPr>
      </p:pic>
      <p:sp>
        <p:nvSpPr>
          <p:cNvPr id="5" name="Google Shape;173;g7c553259d1_0_81"/>
          <p:cNvSpPr/>
          <p:nvPr/>
        </p:nvSpPr>
        <p:spPr>
          <a:xfrm>
            <a:off x="5242137" y="29579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32449" y="3629608"/>
            <a:ext cx="1129004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66727" y="3629608"/>
            <a:ext cx="4851918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2" y="694089"/>
            <a:ext cx="9810750" cy="904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91" y="1818189"/>
            <a:ext cx="4257675" cy="704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556" y="1554503"/>
            <a:ext cx="6803766" cy="9685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650" y="2480239"/>
            <a:ext cx="42576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3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246" y="386946"/>
            <a:ext cx="7334250" cy="5791200"/>
          </a:xfrm>
          <a:prstGeom prst="rect">
            <a:avLst/>
          </a:prstGeom>
        </p:spPr>
      </p:pic>
      <p:sp>
        <p:nvSpPr>
          <p:cNvPr id="5" name="Google Shape;173;g7c553259d1_0_81"/>
          <p:cNvSpPr/>
          <p:nvPr/>
        </p:nvSpPr>
        <p:spPr>
          <a:xfrm>
            <a:off x="7341524" y="29579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32449" y="3629608"/>
            <a:ext cx="1129004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66727" y="3629608"/>
            <a:ext cx="4851918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33" y="999039"/>
            <a:ext cx="9782175" cy="8191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33" y="1902292"/>
            <a:ext cx="4191000" cy="4857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254" y="2107708"/>
            <a:ext cx="6021355" cy="8502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902" y="3143833"/>
            <a:ext cx="4191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1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김용승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36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주제선정이유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상단에 이미지와 카테고리명이 들어가며 카테고리 클릭 시 이름은 붉은색으로 변경 되며 하단에 컨텐츠 출력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하단 제품은 대표이미지와 대여기간,     금액 등 기본적인 정보 노출 </a:t>
                      </a:r>
                    </a:p>
                    <a:p>
                      <a:pPr algn="l">
                        <a:defRPr sz="1500"/>
                      </a:pPr>
                      <a:r>
                        <a:t>이미지나 텍스트 클릭 시 상세 페이지로 전환.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3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14" name="표 57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>
                          <a:solidFill>
                            <a:schemeClr val="tx1"/>
                          </a:solidFill>
                        </a:rPr>
                        <a:t>화면코드</a:t>
                      </a:r>
                      <a:endParaRPr sz="15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chemeClr val="tx1"/>
                          </a:solidFill>
                        </a:rPr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chemeClr val="tx1"/>
                          </a:solidFill>
                        </a:rPr>
                        <a:t>카테고리별</a:t>
                      </a:r>
                      <a:r>
                        <a:rPr sz="13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chemeClr val="tx1"/>
                          </a:solidFill>
                        </a:rPr>
                        <a:t>컨텐츠</a:t>
                      </a:r>
                      <a:endParaRPr sz="13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463540" y="2282456"/>
            <a:ext cx="7355230" cy="4251230"/>
            <a:chOff x="463540" y="2282456"/>
            <a:chExt cx="7355230" cy="4251230"/>
          </a:xfrm>
        </p:grpSpPr>
        <p:pic>
          <p:nvPicPr>
            <p:cNvPr id="130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95738" y="2370432"/>
              <a:ext cx="1548509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1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92342" y="2370432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2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36540" y="2321741"/>
              <a:ext cx="206853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3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238394" y="2282456"/>
              <a:ext cx="1548509" cy="127000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4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63540" y="4506731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5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60144" y="4506731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6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04343" y="4458041"/>
              <a:ext cx="2068532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7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193042" y="4439244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8" name="2020 맥북프로"/>
            <p:cNvSpPr txBox="1"/>
            <p:nvPr/>
          </p:nvSpPr>
          <p:spPr>
            <a:xfrm>
              <a:off x="551151" y="3677575"/>
              <a:ext cx="149309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 dirty="0"/>
                <a:t>2020 </a:t>
              </a:r>
              <a:r>
                <a:rPr sz="1200" dirty="0" err="1"/>
                <a:t>맥북프로</a:t>
              </a:r>
              <a:endParaRPr sz="1200" dirty="0"/>
            </a:p>
          </p:txBody>
        </p:sp>
        <p:sp>
          <p:nvSpPr>
            <p:cNvPr id="139" name="대여기간 6/12까지…"/>
            <p:cNvSpPr txBox="1"/>
            <p:nvPr/>
          </p:nvSpPr>
          <p:spPr>
            <a:xfrm>
              <a:off x="565422" y="4033718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0" name="2019 아이맥"/>
            <p:cNvSpPr txBox="1"/>
            <p:nvPr/>
          </p:nvSpPr>
          <p:spPr>
            <a:xfrm>
              <a:off x="2411284" y="3677575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2019 아이맥</a:t>
              </a:r>
            </a:p>
          </p:txBody>
        </p:sp>
        <p:sp>
          <p:nvSpPr>
            <p:cNvPr id="141" name="대여기간 6/12까지…"/>
            <p:cNvSpPr txBox="1"/>
            <p:nvPr/>
          </p:nvSpPr>
          <p:spPr>
            <a:xfrm>
              <a:off x="2424393" y="4018260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 err="1"/>
                <a:t>대여기간</a:t>
              </a:r>
              <a:r>
                <a:rPr sz="1200" dirty="0"/>
                <a:t>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/>
                <a:t>300,000원</a:t>
              </a:r>
            </a:p>
          </p:txBody>
        </p:sp>
        <p:sp>
          <p:nvSpPr>
            <p:cNvPr id="142" name="2020 아이패드"/>
            <p:cNvSpPr txBox="1"/>
            <p:nvPr/>
          </p:nvSpPr>
          <p:spPr>
            <a:xfrm>
              <a:off x="4367898" y="3677575"/>
              <a:ext cx="1493098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아이패드</a:t>
              </a:r>
            </a:p>
          </p:txBody>
        </p:sp>
        <p:sp>
          <p:nvSpPr>
            <p:cNvPr id="143" name="대여기간 6/12까지…"/>
            <p:cNvSpPr txBox="1"/>
            <p:nvPr/>
          </p:nvSpPr>
          <p:spPr>
            <a:xfrm>
              <a:off x="4382169" y="4033718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 err="1"/>
                <a:t>대여기간</a:t>
              </a:r>
              <a:r>
                <a:rPr sz="1200" dirty="0"/>
                <a:t>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/>
                <a:t>300,000원</a:t>
              </a:r>
            </a:p>
          </p:txBody>
        </p:sp>
        <p:sp>
          <p:nvSpPr>
            <p:cNvPr id="144" name="2018 맥미니"/>
            <p:cNvSpPr txBox="1"/>
            <p:nvPr/>
          </p:nvSpPr>
          <p:spPr>
            <a:xfrm>
              <a:off x="6325673" y="3606663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2018 맥미니</a:t>
              </a:r>
            </a:p>
          </p:txBody>
        </p:sp>
        <p:sp>
          <p:nvSpPr>
            <p:cNvPr id="145" name="대여기간 6/12까지…"/>
            <p:cNvSpPr txBox="1"/>
            <p:nvPr/>
          </p:nvSpPr>
          <p:spPr>
            <a:xfrm>
              <a:off x="6339945" y="3962806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6" name="2020 맥북프로"/>
            <p:cNvSpPr txBox="1"/>
            <p:nvPr/>
          </p:nvSpPr>
          <p:spPr>
            <a:xfrm>
              <a:off x="513840" y="5715880"/>
              <a:ext cx="149309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47" name="대여기간 6/12까지…"/>
            <p:cNvSpPr txBox="1"/>
            <p:nvPr/>
          </p:nvSpPr>
          <p:spPr>
            <a:xfrm>
              <a:off x="528111" y="6072025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8" name="2020 맥북프로"/>
            <p:cNvSpPr txBox="1"/>
            <p:nvPr/>
          </p:nvSpPr>
          <p:spPr>
            <a:xfrm>
              <a:off x="2372809" y="5700424"/>
              <a:ext cx="1493099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49" name="대여기간 6/12까지…"/>
            <p:cNvSpPr txBox="1"/>
            <p:nvPr/>
          </p:nvSpPr>
          <p:spPr>
            <a:xfrm>
              <a:off x="2387082" y="6056567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50" name="2020 맥북프로"/>
            <p:cNvSpPr txBox="1"/>
            <p:nvPr/>
          </p:nvSpPr>
          <p:spPr>
            <a:xfrm>
              <a:off x="4330586" y="5715880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51" name="대여기간 6/12까지…"/>
            <p:cNvSpPr txBox="1"/>
            <p:nvPr/>
          </p:nvSpPr>
          <p:spPr>
            <a:xfrm>
              <a:off x="4344857" y="6072025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52" name="2020 맥북프로"/>
            <p:cNvSpPr txBox="1"/>
            <p:nvPr/>
          </p:nvSpPr>
          <p:spPr>
            <a:xfrm>
              <a:off x="6288363" y="5644970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53" name="대여기간 6/12까지…"/>
            <p:cNvSpPr txBox="1"/>
            <p:nvPr/>
          </p:nvSpPr>
          <p:spPr>
            <a:xfrm>
              <a:off x="6302634" y="6001113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</p:grpSp>
      <p:grpSp>
        <p:nvGrpSpPr>
          <p:cNvPr id="159" name="Google Shape;173;g7c553259d1_0_81"/>
          <p:cNvGrpSpPr/>
          <p:nvPr/>
        </p:nvGrpSpPr>
        <p:grpSpPr>
          <a:xfrm>
            <a:off x="430061" y="2658663"/>
            <a:ext cx="302704" cy="370799"/>
            <a:chOff x="0" y="-1"/>
            <a:chExt cx="302702" cy="370798"/>
          </a:xfrm>
        </p:grpSpPr>
        <p:sp>
          <p:nvSpPr>
            <p:cNvPr id="157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8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0" y="1427295"/>
            <a:ext cx="7215612" cy="699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6" name="Google Shape;173;g7c553259d1_0_81"/>
          <p:cNvGrpSpPr/>
          <p:nvPr/>
        </p:nvGrpSpPr>
        <p:grpSpPr>
          <a:xfrm>
            <a:off x="278709" y="1287817"/>
            <a:ext cx="302704" cy="370799"/>
            <a:chOff x="0" y="-1"/>
            <a:chExt cx="302702" cy="370798"/>
          </a:xfrm>
        </p:grpSpPr>
        <p:sp>
          <p:nvSpPr>
            <p:cNvPr id="15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5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706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0"/>
            <a:ext cx="12192000" cy="6146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729" y="150019"/>
            <a:ext cx="3981450" cy="295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729" y="468120"/>
            <a:ext cx="3981450" cy="16309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490" y="3695106"/>
            <a:ext cx="9144000" cy="885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364" y="4586287"/>
            <a:ext cx="98488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22376"/>
            <a:ext cx="12192000" cy="48833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076" y="3184310"/>
            <a:ext cx="4695825" cy="390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701" y="3615638"/>
            <a:ext cx="5791200" cy="7524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520" y="4402871"/>
            <a:ext cx="6282381" cy="9215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260" y="5359218"/>
            <a:ext cx="7763415" cy="3559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1875" y="5715199"/>
            <a:ext cx="4114800" cy="466725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 rot="6300000">
            <a:off x="9630675" y="2596339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79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752" y="3100773"/>
            <a:ext cx="5421399" cy="406441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7068065" y="3575222"/>
            <a:ext cx="840259" cy="856735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777" y="4828606"/>
            <a:ext cx="5264627" cy="576648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 rot="19800000">
            <a:off x="6595285" y="5235028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986131" y="5528628"/>
            <a:ext cx="3616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후기는 </a:t>
            </a:r>
            <a:r>
              <a:rPr lang="ko-KR" altLang="en-US" dirty="0" err="1" smtClean="0"/>
              <a:t>렌탈고객만</a:t>
            </a:r>
            <a:r>
              <a:rPr lang="ko-KR" altLang="en-US" dirty="0" smtClean="0"/>
              <a:t> 작성할 수 있기 때문에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구문 대신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구문을 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3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1014412"/>
            <a:ext cx="6734175" cy="4829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776" y="687473"/>
            <a:ext cx="4029075" cy="2352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087" y="3910914"/>
            <a:ext cx="2009775" cy="914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5" y="3040148"/>
            <a:ext cx="5401576" cy="7992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25" y="3939489"/>
            <a:ext cx="6476999" cy="428625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 rot="19800000">
            <a:off x="4058031" y="4448341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095999" y="3439754"/>
            <a:ext cx="2817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처리중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defaul</a:t>
            </a:r>
            <a:r>
              <a:rPr lang="ko-KR" altLang="en-US" dirty="0" smtClean="0"/>
              <a:t>값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04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79" y="624659"/>
            <a:ext cx="9858375" cy="4838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410" y="1334787"/>
            <a:ext cx="4102741" cy="3220737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9388581" y="1000779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21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79" y="624659"/>
            <a:ext cx="9858375" cy="48387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684" y="966530"/>
            <a:ext cx="7515225" cy="2952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684" y="1348431"/>
            <a:ext cx="3990975" cy="1409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050" y="2591571"/>
            <a:ext cx="3695700" cy="533400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16200000">
            <a:off x="8210569" y="541274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9254309" y="2082930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3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8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157951089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회원가입 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 확인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닉네임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이메일주소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인증번호 필수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420020896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366830" y="1662512"/>
            <a:ext cx="117550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회원가입</a:t>
            </a:r>
            <a:endParaRPr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CBA9C27A-1B34-4763-BE03-5EC90D9E7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375290"/>
              </p:ext>
            </p:extLst>
          </p:nvPr>
        </p:nvGraphicFramePr>
        <p:xfrm>
          <a:off x="2393790" y="55070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="" xmlns:a16="http://schemas.microsoft.com/office/drawing/2014/main" id="{91E55A87-2BA8-4910-81F1-C8E84DB98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204367"/>
              </p:ext>
            </p:extLst>
          </p:nvPr>
        </p:nvGraphicFramePr>
        <p:xfrm>
          <a:off x="2393790" y="5973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="" xmlns:a16="http://schemas.microsoft.com/office/drawing/2014/main" id="{AF6C9E59-DC19-4BCC-9930-DCEED523A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222001"/>
              </p:ext>
            </p:extLst>
          </p:nvPr>
        </p:nvGraphicFramePr>
        <p:xfrm>
          <a:off x="2393790" y="27106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*8~16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자의 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특수문자 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A69A7213-2ABC-427E-911C-53CE6AF76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278174"/>
              </p:ext>
            </p:extLst>
          </p:nvPr>
        </p:nvGraphicFramePr>
        <p:xfrm>
          <a:off x="4519540" y="5460692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302FC175-6621-4B35-89C0-0B4070642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214852"/>
              </p:ext>
            </p:extLst>
          </p:nvPr>
        </p:nvGraphicFramePr>
        <p:xfrm>
          <a:off x="2393790" y="22445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 혼용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44A3D0B0-1F11-4DE0-993F-96F2B39FF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877687"/>
              </p:ext>
            </p:extLst>
          </p:nvPr>
        </p:nvGraphicFramePr>
        <p:xfrm>
          <a:off x="2393790" y="45749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0CC2AAA7-7A92-4635-8D8F-B13D707F9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702519"/>
              </p:ext>
            </p:extLst>
          </p:nvPr>
        </p:nvGraphicFramePr>
        <p:xfrm>
          <a:off x="2393790" y="31767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659F9661-A9AD-4E09-BA4A-59A032957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552960"/>
              </p:ext>
            </p:extLst>
          </p:nvPr>
        </p:nvGraphicFramePr>
        <p:xfrm>
          <a:off x="4831758" y="4496126"/>
          <a:ext cx="90225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25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13DA5635-D170-4999-9E23-BD7B8C444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208115"/>
              </p:ext>
            </p:extLst>
          </p:nvPr>
        </p:nvGraphicFramePr>
        <p:xfrm>
          <a:off x="2393790" y="50410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53EA840D-57B6-4D68-A77C-4E9FDF528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552637"/>
              </p:ext>
            </p:extLst>
          </p:nvPr>
        </p:nvGraphicFramePr>
        <p:xfrm>
          <a:off x="2393790" y="36427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C33B67F-F005-4B19-B470-DD8B2FC6D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690717"/>
              </p:ext>
            </p:extLst>
          </p:nvPr>
        </p:nvGraphicFramePr>
        <p:xfrm>
          <a:off x="2393790" y="41088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21" name="Google Shape;173;g7c553259d1_0_81">
            <a:extLst>
              <a:ext uri="{FF2B5EF4-FFF2-40B4-BE49-F238E27FC236}">
                <a16:creationId xmlns="" xmlns:a16="http://schemas.microsoft.com/office/drawing/2014/main" id="{C0EF700C-DA85-41A6-A4F5-B76434EFDEA8}"/>
              </a:ext>
            </a:extLst>
          </p:cNvPr>
          <p:cNvSpPr/>
          <p:nvPr/>
        </p:nvSpPr>
        <p:spPr>
          <a:xfrm>
            <a:off x="2001881" y="170783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89306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812718163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이용약관 내용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화살표 클릭시 스크롤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79879810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9C1D8195-390B-4697-9AAF-669837E32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987917"/>
              </p:ext>
            </p:extLst>
          </p:nvPr>
        </p:nvGraphicFramePr>
        <p:xfrm>
          <a:off x="2639544" y="3540711"/>
          <a:ext cx="14993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317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 동의하기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6776F99-7EB9-4831-AD08-958A0626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620" y="3515923"/>
            <a:ext cx="336930" cy="336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2BF358CE-4041-4EAC-8EB0-29B91CDA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44" y="3842562"/>
            <a:ext cx="336930" cy="3369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6949390-6EFC-4FD3-B298-0F9806C69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209437"/>
            <a:ext cx="336930" cy="336930"/>
          </a:xfrm>
          <a:prstGeom prst="rect">
            <a:avLst/>
          </a:prstGeom>
        </p:spPr>
      </p:pic>
      <p:graphicFrame>
        <p:nvGraphicFramePr>
          <p:cNvPr id="25" name="Table 4">
            <a:extLst>
              <a:ext uri="{FF2B5EF4-FFF2-40B4-BE49-F238E27FC236}">
                <a16:creationId xmlns="" xmlns:a16="http://schemas.microsoft.com/office/drawing/2014/main" id="{0B59C8F3-7A45-40E7-9F6F-A280B375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745613"/>
              </p:ext>
            </p:extLst>
          </p:nvPr>
        </p:nvGraphicFramePr>
        <p:xfrm>
          <a:off x="2999532" y="3875910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ZENTAL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이용 약관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57E60B41-DD47-4A4B-82FF-F0B7AEF7E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64739"/>
              </p:ext>
            </p:extLst>
          </p:nvPr>
        </p:nvGraphicFramePr>
        <p:xfrm>
          <a:off x="2999532" y="4204757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처리 방침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B88B2B96-1218-43A9-BA9F-CED3F815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574899"/>
            <a:ext cx="336930" cy="336930"/>
          </a:xfrm>
          <a:prstGeom prst="rect">
            <a:avLst/>
          </a:prstGeom>
        </p:spPr>
      </p:pic>
      <p:graphicFrame>
        <p:nvGraphicFramePr>
          <p:cNvPr id="27" name="Table 4">
            <a:extLst>
              <a:ext uri="{FF2B5EF4-FFF2-40B4-BE49-F238E27FC236}">
                <a16:creationId xmlns="" xmlns:a16="http://schemas.microsoft.com/office/drawing/2014/main" id="{6AF92742-DDED-40F3-A4EB-D1B670C84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551921"/>
              </p:ext>
            </p:extLst>
          </p:nvPr>
        </p:nvGraphicFramePr>
        <p:xfrm>
          <a:off x="2999532" y="4601861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,SMS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광고 수신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BEFC6DE6-3EF0-4516-BFBF-3A0628617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166031"/>
              </p:ext>
            </p:extLst>
          </p:nvPr>
        </p:nvGraphicFramePr>
        <p:xfrm>
          <a:off x="2366830" y="5000459"/>
          <a:ext cx="333201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한목은 동의하지 않아도 회원가입이 가능합니다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E30D426F-2EC1-4D98-8045-547976428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859791"/>
              </p:ext>
            </p:extLst>
          </p:nvPr>
        </p:nvGraphicFramePr>
        <p:xfrm>
          <a:off x="2433516" y="5776832"/>
          <a:ext cx="3332014" cy="39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9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/>
                          </a:solidFill>
                        </a:rPr>
                        <a:t>작성완료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129074EE-ABF1-4EF6-A03C-DAADB1BFF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541429"/>
              </p:ext>
            </p:extLst>
          </p:nvPr>
        </p:nvGraphicFramePr>
        <p:xfrm>
          <a:off x="2393790" y="225394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74C9B8DE-F2F0-43E6-9660-23534455F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108085"/>
              </p:ext>
            </p:extLst>
          </p:nvPr>
        </p:nvGraphicFramePr>
        <p:xfrm>
          <a:off x="2393790" y="2720021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FA4C0D83-012D-4878-9F4C-AD00B90AC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914509"/>
              </p:ext>
            </p:extLst>
          </p:nvPr>
        </p:nvGraphicFramePr>
        <p:xfrm>
          <a:off x="4519540" y="2207547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0C0F0D59-1BA2-444D-BAFD-F57A66743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5823"/>
              </p:ext>
            </p:extLst>
          </p:nvPr>
        </p:nvGraphicFramePr>
        <p:xfrm>
          <a:off x="2393790" y="178787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30" name="Google Shape;173;g7c553259d1_0_81">
            <a:extLst>
              <a:ext uri="{FF2B5EF4-FFF2-40B4-BE49-F238E27FC236}">
                <a16:creationId xmlns="" xmlns:a16="http://schemas.microsoft.com/office/drawing/2014/main" id="{8CE306C9-47F3-4ECB-B92F-9F90BF99C12B}"/>
              </a:ext>
            </a:extLst>
          </p:cNvPr>
          <p:cNvSpPr/>
          <p:nvPr/>
        </p:nvSpPr>
        <p:spPr>
          <a:xfrm>
            <a:off x="5272450" y="372057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283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27954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dirty="0" smtClean="0"/>
              <a:t>유저간 </a:t>
            </a:r>
            <a:r>
              <a:rPr lang="en-US" altLang="ko-KR" dirty="0" smtClean="0"/>
              <a:t>P2P </a:t>
            </a:r>
            <a:r>
              <a:rPr lang="ko-KR" altLang="en-US" dirty="0" smtClean="0"/>
              <a:t>거래로 사용하지 </a:t>
            </a:r>
            <a:r>
              <a:rPr lang="ko-KR" altLang="en-US" dirty="0"/>
              <a:t>않는 물건이나 서비스를 </a:t>
            </a:r>
            <a:r>
              <a:rPr lang="ko-KR" altLang="en-US" dirty="0" smtClean="0"/>
              <a:t>대여하여 수익을 얻거나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물건을 필요한 </a:t>
            </a:r>
            <a:r>
              <a:rPr lang="ko-KR" altLang="en-US" dirty="0"/>
              <a:t>기간만큼만 저렴한 가격에 이용할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개인간 물건 </a:t>
            </a:r>
            <a:r>
              <a:rPr lang="ko-KR" altLang="en-US" dirty="0" err="1" smtClean="0"/>
              <a:t>대여시</a:t>
            </a:r>
            <a:r>
              <a:rPr lang="ko-KR" altLang="en-US" dirty="0" smtClean="0"/>
              <a:t> 파손에 대한 보상 문제를 플랫폼의 </a:t>
            </a:r>
            <a:r>
              <a:rPr lang="ko-KR" altLang="en-US" dirty="0" err="1" smtClean="0"/>
              <a:t>보증료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에스크로로</a:t>
            </a:r>
            <a:r>
              <a:rPr lang="ko-KR" altLang="en-US" dirty="0" smtClean="0"/>
              <a:t> 해결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오프라인에서 이뤄지던 대여거래를 온라인화하여 </a:t>
            </a:r>
            <a:r>
              <a:rPr lang="ko-KR" altLang="en-US" dirty="0" err="1" smtClean="0"/>
              <a:t>접근성을</a:t>
            </a:r>
            <a:r>
              <a:rPr lang="ko-KR" altLang="en-US" dirty="0" smtClean="0"/>
              <a:t> 향상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ZENTAL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25351" y="5124091"/>
            <a:ext cx="6098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**</a:t>
            </a:r>
            <a:r>
              <a:rPr lang="ko-KR" altLang="en-US" smtClean="0"/>
              <a:t>에스크로</a:t>
            </a:r>
            <a:r>
              <a:rPr lang="en-US" altLang="ko-KR" dirty="0" smtClean="0"/>
              <a:t>(escrow)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r>
              <a:rPr lang="ko-KR" altLang="en-US" dirty="0"/>
              <a:t>상거래 시에</a:t>
            </a:r>
            <a:r>
              <a:rPr lang="en-US" altLang="ko-KR" dirty="0"/>
              <a:t>, </a:t>
            </a:r>
            <a:r>
              <a:rPr lang="ko-KR" altLang="en-US" dirty="0" err="1"/>
              <a:t>판매자와</a:t>
            </a:r>
            <a:r>
              <a:rPr lang="ko-KR" altLang="en-US" dirty="0"/>
              <a:t> 구매자의 사이에 신뢰할 수 있는 중립적인 제삼자가 중개하여 금전 또는 물품을 거래를 하도록 하는 것</a:t>
            </a:r>
            <a:r>
              <a:rPr lang="en-US" altLang="ko-KR" dirty="0"/>
              <a:t>, </a:t>
            </a:r>
            <a:r>
              <a:rPr lang="ko-KR" altLang="en-US" dirty="0"/>
              <a:t>또는 그러한 서비스를 말한다</a:t>
            </a:r>
            <a:r>
              <a:rPr lang="en-US" altLang="ko-KR" dirty="0"/>
              <a:t>. </a:t>
            </a:r>
            <a:r>
              <a:rPr lang="ko-KR" altLang="en-US" dirty="0"/>
              <a:t>거래의 안전성을 확보하기 위해 이용된다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7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173" y="235055"/>
            <a:ext cx="7512908" cy="38742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73" y="4348332"/>
            <a:ext cx="7512908" cy="10935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24" y="5577491"/>
            <a:ext cx="10750378" cy="3271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058" y="6040269"/>
            <a:ext cx="8605820" cy="70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57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994059573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752878008"/>
              </p:ext>
            </p:extLst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000" b="0" u="none" strike="noStrike" cap="none" dirty="0" err="1">
                          <a:solidFill>
                            <a:schemeClr val="dk1"/>
                          </a:solidFill>
                        </a:rPr>
                        <a:t>user_w_sh_login</a:t>
                      </a:r>
                      <a:endParaRPr lang="en-US" altLang="ko-KR" sz="10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" name="직사각형 39">
            <a:extLst>
              <a:ext uri="{FF2B5EF4-FFF2-40B4-BE49-F238E27FC236}">
                <a16:creationId xmlns="" xmlns:a16="http://schemas.microsoft.com/office/drawing/2014/main" id="{FB747BC9-2E7B-4F56-9960-C763133B33C8}"/>
              </a:ext>
            </a:extLst>
          </p:cNvPr>
          <p:cNvSpPr/>
          <p:nvPr/>
        </p:nvSpPr>
        <p:spPr>
          <a:xfrm>
            <a:off x="2465178" y="1711426"/>
            <a:ext cx="3215629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b="1" dirty="0"/>
              <a:t>ZENTAL</a:t>
            </a:r>
            <a:r>
              <a:rPr lang="ko-KR" altLang="en-US" b="1" dirty="0"/>
              <a:t>로 거래 시작하기</a:t>
            </a:r>
            <a:endParaRPr b="1" dirty="0"/>
          </a:p>
        </p:txBody>
      </p:sp>
      <p:sp>
        <p:nvSpPr>
          <p:cNvPr id="27" name="직사각형 39">
            <a:extLst>
              <a:ext uri="{FF2B5EF4-FFF2-40B4-BE49-F238E27FC236}">
                <a16:creationId xmlns="" xmlns:a16="http://schemas.microsoft.com/office/drawing/2014/main" id="{3C7FE2F1-F12B-4502-9D99-3E16A471E87C}"/>
              </a:ext>
            </a:extLst>
          </p:cNvPr>
          <p:cNvSpPr/>
          <p:nvPr/>
        </p:nvSpPr>
        <p:spPr>
          <a:xfrm>
            <a:off x="2809477" y="2151864"/>
            <a:ext cx="2550070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sz="1200" dirty="0"/>
              <a:t>15</a:t>
            </a:r>
            <a:r>
              <a:rPr lang="ko-KR" altLang="en-US" sz="1200" dirty="0"/>
              <a:t>초만에 간편하게 로그인하고</a:t>
            </a:r>
            <a:endParaRPr lang="en-US" altLang="ko-KR" sz="1200" dirty="0"/>
          </a:p>
          <a:p>
            <a:pPr algn="ctr">
              <a:defRPr sz="1500"/>
            </a:pPr>
            <a:r>
              <a:rPr lang="ko-KR" altLang="en-US" sz="1200" dirty="0"/>
              <a:t>상품을 확인하세요</a:t>
            </a:r>
            <a:r>
              <a:rPr lang="en-US" altLang="ko-KR" sz="1200" dirty="0"/>
              <a:t>!</a:t>
            </a:r>
            <a:endParaRPr sz="1200"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4197EA20-DA30-4E36-8B3F-381EE666D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333846"/>
              </p:ext>
            </p:extLst>
          </p:nvPr>
        </p:nvGraphicFramePr>
        <p:xfrm>
          <a:off x="2609978" y="2641051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78AC989C-6878-4185-B7E6-4AEB6BD84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90333"/>
              </p:ext>
            </p:extLst>
          </p:nvPr>
        </p:nvGraphicFramePr>
        <p:xfrm>
          <a:off x="2609978" y="3063008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C102427-E4B3-482B-BF27-3042F5CCA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04510"/>
              </p:ext>
            </p:extLst>
          </p:nvPr>
        </p:nvGraphicFramePr>
        <p:xfrm>
          <a:off x="2609978" y="3501007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F28856D6-4C84-494D-8DDE-6945CFC4E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570878"/>
              </p:ext>
            </p:extLst>
          </p:nvPr>
        </p:nvGraphicFramePr>
        <p:xfrm>
          <a:off x="2609978" y="4067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0A4AF673-CEA2-4410-B2E4-1A3CD8ED6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58690"/>
              </p:ext>
            </p:extLst>
          </p:nvPr>
        </p:nvGraphicFramePr>
        <p:xfrm>
          <a:off x="2609978" y="4505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15ED9EDB-CF0A-4E59-BA0D-1BE8CBB49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830480"/>
              </p:ext>
            </p:extLst>
          </p:nvPr>
        </p:nvGraphicFramePr>
        <p:xfrm>
          <a:off x="2609978" y="4949398"/>
          <a:ext cx="2958115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35" name="직사각형 39">
            <a:extLst>
              <a:ext uri="{FF2B5EF4-FFF2-40B4-BE49-F238E27FC236}">
                <a16:creationId xmlns="" xmlns:a16="http://schemas.microsoft.com/office/drawing/2014/main" id="{3044DB27-A675-4455-9AFA-A189B4CBE240}"/>
              </a:ext>
            </a:extLst>
          </p:cNvPr>
          <p:cNvSpPr/>
          <p:nvPr/>
        </p:nvSpPr>
        <p:spPr>
          <a:xfrm>
            <a:off x="2809477" y="5425532"/>
            <a:ext cx="2550070" cy="2644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찾기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비밀번호 찾기</a:t>
            </a:r>
            <a:endParaRPr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9">
            <a:extLst>
              <a:ext uri="{FF2B5EF4-FFF2-40B4-BE49-F238E27FC236}">
                <a16:creationId xmlns="" xmlns:a16="http://schemas.microsoft.com/office/drawing/2014/main" id="{A739D292-00C5-4D80-B3E8-4978F1980E55}"/>
              </a:ext>
            </a:extLst>
          </p:cNvPr>
          <p:cNvSpPr/>
          <p:nvPr/>
        </p:nvSpPr>
        <p:spPr>
          <a:xfrm>
            <a:off x="2165685" y="5940504"/>
            <a:ext cx="3834066" cy="433853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아직 계정이 없으세요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회원가입 하기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="" xmlns:a16="http://schemas.microsoft.com/office/drawing/2014/main" id="{8E5F5636-B184-44DD-801C-C0A2B20EECDF}"/>
              </a:ext>
            </a:extLst>
          </p:cNvPr>
          <p:cNvSpPr/>
          <p:nvPr/>
        </p:nvSpPr>
        <p:spPr>
          <a:xfrm>
            <a:off x="1984259" y="264105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73;g7c553259d1_0_81">
            <a:extLst>
              <a:ext uri="{FF2B5EF4-FFF2-40B4-BE49-F238E27FC236}">
                <a16:creationId xmlns="" xmlns:a16="http://schemas.microsoft.com/office/drawing/2014/main" id="{03F8C136-D9AD-4B44-85ED-1F49C036071B}"/>
              </a:ext>
            </a:extLst>
          </p:cNvPr>
          <p:cNvSpPr/>
          <p:nvPr/>
        </p:nvSpPr>
        <p:spPr>
          <a:xfrm>
            <a:off x="1941581" y="499463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75900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67" y="128344"/>
            <a:ext cx="9051650" cy="4913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48" y="5475183"/>
            <a:ext cx="5919333" cy="2378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254" y="5805129"/>
            <a:ext cx="9801881" cy="8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69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77229531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인증번호 요청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이메일에서 인증버튼 클릭시 생략가능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아이디 정보 출력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108441220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user_w_sh_findID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231432"/>
            <a:ext cx="3862562" cy="3233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47037" y="2344041"/>
            <a:ext cx="143514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아이디 찾기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BCADA20C-1FA2-4896-B862-3ABC47451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18418"/>
              </p:ext>
            </p:extLst>
          </p:nvPr>
        </p:nvGraphicFramePr>
        <p:xfrm>
          <a:off x="2447037" y="33019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47148959-1CDB-4AF4-9E44-C25302318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953517"/>
              </p:ext>
            </p:extLst>
          </p:nvPr>
        </p:nvGraphicFramePr>
        <p:xfrm>
          <a:off x="2447037" y="290302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="" xmlns:a16="http://schemas.microsoft.com/office/drawing/2014/main" id="{40FB2DB6-A515-4915-A8A9-7E513800D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712665"/>
              </p:ext>
            </p:extLst>
          </p:nvPr>
        </p:nvGraphicFramePr>
        <p:xfrm>
          <a:off x="4511530" y="3277199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4" name="Table 4">
            <a:extLst>
              <a:ext uri="{FF2B5EF4-FFF2-40B4-BE49-F238E27FC236}">
                <a16:creationId xmlns="" xmlns:a16="http://schemas.microsoft.com/office/drawing/2014/main" id="{612214B3-67AB-4F9C-8335-09C141ED6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014018"/>
              </p:ext>
            </p:extLst>
          </p:nvPr>
        </p:nvGraphicFramePr>
        <p:xfrm>
          <a:off x="2447037" y="4174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입력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="" xmlns:a16="http://schemas.microsoft.com/office/drawing/2014/main" id="{C70A04D7-E27B-4E46-B6D4-2D6F40CC3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456310"/>
              </p:ext>
            </p:extLst>
          </p:nvPr>
        </p:nvGraphicFramePr>
        <p:xfrm>
          <a:off x="4511530" y="4149396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D1166A0F-7A45-44BD-8DA0-D51FE1F90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528937"/>
              </p:ext>
            </p:extLst>
          </p:nvPr>
        </p:nvGraphicFramePr>
        <p:xfrm>
          <a:off x="2447037" y="4836674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="" xmlns:a16="http://schemas.microsoft.com/office/drawing/2014/main" id="{702BFF63-C56B-4AEF-8EFB-B9A366CCCB5C}"/>
              </a:ext>
            </a:extLst>
          </p:cNvPr>
          <p:cNvSpPr/>
          <p:nvPr/>
        </p:nvSpPr>
        <p:spPr>
          <a:xfrm>
            <a:off x="1991643" y="41490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82230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37" y="214184"/>
            <a:ext cx="8267127" cy="46502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442" y="5306239"/>
            <a:ext cx="7242279" cy="2154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765" y="5623146"/>
            <a:ext cx="1867161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0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944" y="296563"/>
            <a:ext cx="8446402" cy="45663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957" y="5163432"/>
            <a:ext cx="9288171" cy="2381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071" y="5627910"/>
            <a:ext cx="2762636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56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340676901"/>
              </p:ext>
            </p:extLst>
          </p:nvPr>
        </p:nvGraphicFramePr>
        <p:xfrm>
          <a:off x="8509686" y="1289960"/>
          <a:ext cx="3491813" cy="165862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이메일 입력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이메일 불일치시 각각에 해당하는 오류 메시지 출력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아이디입니다“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이메일입니다＂</a:t>
                      </a:r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6765212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512786"/>
            <a:ext cx="3862562" cy="256916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47037" y="2625395"/>
            <a:ext cx="166356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/>
              <a:t>비밀번호 재설정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BCADA20C-1FA2-4896-B862-3ABC47451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134068"/>
              </p:ext>
            </p:extLst>
          </p:nvPr>
        </p:nvGraphicFramePr>
        <p:xfrm>
          <a:off x="2447037" y="3759172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47148959-1CDB-4AF4-9E44-C25302318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344551"/>
              </p:ext>
            </p:extLst>
          </p:nvPr>
        </p:nvGraphicFramePr>
        <p:xfrm>
          <a:off x="2447037" y="3360227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D1166A0F-7A45-44BD-8DA0-D51FE1F90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230449"/>
              </p:ext>
            </p:extLst>
          </p:nvPr>
        </p:nvGraphicFramePr>
        <p:xfrm>
          <a:off x="2447037" y="4391101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="" xmlns:a16="http://schemas.microsoft.com/office/drawing/2014/main" id="{9B754C46-DA9A-445F-ACF4-7F494376A1D5}"/>
              </a:ext>
            </a:extLst>
          </p:cNvPr>
          <p:cNvSpPr/>
          <p:nvPr/>
        </p:nvSpPr>
        <p:spPr>
          <a:xfrm>
            <a:off x="2037538" y="43894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4476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08" y="250209"/>
            <a:ext cx="8732108" cy="4744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81" y="5519847"/>
            <a:ext cx="10040751" cy="266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816" y="5912297"/>
            <a:ext cx="9292280" cy="7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03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37337872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해당 이메일 플랫폼으로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228631581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600709"/>
            <a:ext cx="3862562" cy="232298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25230" y="3247005"/>
            <a:ext cx="3478978" cy="3639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asddfasdfa@naver.com</a:t>
            </a:r>
            <a:r>
              <a:rPr lang="ko-KR" altLang="en-US" b="1" dirty="0"/>
              <a:t> </a:t>
            </a:r>
            <a:r>
              <a:rPr lang="ko-KR" altLang="en-US" dirty="0"/>
              <a:t>으로 비밀번호 재설정 메일이 발송 되었습니다</a:t>
            </a:r>
            <a:endParaRPr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="" xmlns:a16="http://schemas.microsoft.com/office/drawing/2014/main" id="{0C399127-1547-4622-BA81-940726092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288616"/>
              </p:ext>
            </p:extLst>
          </p:nvPr>
        </p:nvGraphicFramePr>
        <p:xfrm>
          <a:off x="2425230" y="4015489"/>
          <a:ext cx="3478978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978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이메일 확인하기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0" name="Google Shape;173;g7c553259d1_0_81">
            <a:extLst>
              <a:ext uri="{FF2B5EF4-FFF2-40B4-BE49-F238E27FC236}">
                <a16:creationId xmlns="" xmlns:a16="http://schemas.microsoft.com/office/drawing/2014/main" id="{5ED1EA83-E4BF-4078-827C-E35C1D98A05B}"/>
              </a:ext>
            </a:extLst>
          </p:cNvPr>
          <p:cNvSpPr/>
          <p:nvPr/>
        </p:nvSpPr>
        <p:spPr>
          <a:xfrm>
            <a:off x="2026634" y="40381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65022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91" y="263611"/>
            <a:ext cx="8044557" cy="43578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425" y="4823807"/>
            <a:ext cx="5811061" cy="2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25" y="5240964"/>
            <a:ext cx="4906060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99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유저플로우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53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794837805"/>
              </p:ext>
            </p:extLst>
          </p:nvPr>
        </p:nvGraphicFramePr>
        <p:xfrm>
          <a:off x="8509686" y="1289960"/>
          <a:ext cx="3491813" cy="5378914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검색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키워드 검색시 해당 정보 출력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개인정보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클릭시 가입일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 등 개인정보 출력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상품목록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사용 상품 숫자 표시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사용 상품 리스트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등급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등급 변경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상태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일정지</a:t>
                      </a:r>
                      <a:r>
                        <a:rPr lang="en-US" altLang="ko-KR" sz="1200" dirty="0"/>
                        <a:t>, 5</a:t>
                      </a:r>
                      <a:r>
                        <a:rPr lang="ko-KR" altLang="en-US" sz="1200" dirty="0"/>
                        <a:t>일정지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정상전환 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1500" dirty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/>
                        <a:t>쿠폰</a:t>
                      </a:r>
                      <a:endParaRPr lang="en-US" altLang="ko-KR" sz="15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사용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보유 버튼 클릭시 사용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보유 쿠폰 리스트 팝업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1891574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912014949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457202" y="1608932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500" dirty="0"/>
              <a:t>회원 정보</a:t>
            </a:r>
            <a:endParaRPr sz="1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045490"/>
              </p:ext>
            </p:extLst>
          </p:nvPr>
        </p:nvGraphicFramePr>
        <p:xfrm>
          <a:off x="577260" y="2335102"/>
          <a:ext cx="7177556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1411068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877675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810735">
                  <a:extLst>
                    <a:ext uri="{9D8B030D-6E8A-4147-A177-3AD203B41FA5}">
                      <a16:colId xmlns="" xmlns:a16="http://schemas.microsoft.com/office/drawing/2014/main" val="3426955751"/>
                    </a:ext>
                  </a:extLst>
                </a:gridCol>
                <a:gridCol w="810735">
                  <a:extLst>
                    <a:ext uri="{9D8B030D-6E8A-4147-A177-3AD203B41FA5}">
                      <a16:colId xmlns="" xmlns:a16="http://schemas.microsoft.com/office/drawing/2014/main" val="152222060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451049"/>
            <a:ext cx="170285" cy="17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954140"/>
            <a:ext cx="170285" cy="170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431907"/>
            <a:ext cx="170285" cy="170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880377"/>
            <a:ext cx="170285" cy="1702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396128"/>
            <a:ext cx="170285" cy="170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845661"/>
            <a:ext cx="170285" cy="170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319480"/>
            <a:ext cx="170285" cy="17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812157"/>
            <a:ext cx="170285" cy="170285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161602"/>
              </p:ext>
            </p:extLst>
          </p:nvPr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256177"/>
              </p:ext>
            </p:extLst>
          </p:nvPr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892294"/>
              </p:ext>
            </p:extLst>
          </p:nvPr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967758"/>
              </p:ext>
            </p:extLst>
          </p:nvPr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051773"/>
              </p:ext>
            </p:extLst>
          </p:nvPr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415547"/>
              </p:ext>
            </p:extLst>
          </p:nvPr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793544"/>
              </p:ext>
            </p:extLst>
          </p:nvPr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453860"/>
              </p:ext>
            </p:extLst>
          </p:nvPr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106197"/>
              </p:ext>
            </p:extLst>
          </p:nvPr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863585"/>
              </p:ext>
            </p:extLst>
          </p:nvPr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928504"/>
              </p:ext>
            </p:extLst>
          </p:nvPr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018212"/>
              </p:ext>
            </p:extLst>
          </p:nvPr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893312"/>
              </p:ext>
            </p:extLst>
          </p:nvPr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407381"/>
              </p:ext>
            </p:extLst>
          </p:nvPr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3" name="Table 4">
            <a:extLst>
              <a:ext uri="{FF2B5EF4-FFF2-40B4-BE49-F238E27FC236}">
                <a16:creationId xmlns="" xmlns:a16="http://schemas.microsoft.com/office/drawing/2014/main" id="{E8DA82EE-D39A-4102-A5ED-02585A10E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479265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42" name="Google Shape;173;g7c553259d1_0_81">
            <a:extLst>
              <a:ext uri="{FF2B5EF4-FFF2-40B4-BE49-F238E27FC236}">
                <a16:creationId xmlns="" xmlns:a16="http://schemas.microsoft.com/office/drawing/2014/main" id="{E072B2D2-2293-49E7-A191-71485C34A82F}"/>
              </a:ext>
            </a:extLst>
          </p:cNvPr>
          <p:cNvSpPr/>
          <p:nvPr/>
        </p:nvSpPr>
        <p:spPr>
          <a:xfrm>
            <a:off x="5672806" y="19294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173;g7c553259d1_0_81">
            <a:extLst>
              <a:ext uri="{FF2B5EF4-FFF2-40B4-BE49-F238E27FC236}">
                <a16:creationId xmlns="" xmlns:a16="http://schemas.microsoft.com/office/drawing/2014/main" id="{A071C0AD-04F5-4FE3-B8A2-E67A872CD1E0}"/>
              </a:ext>
            </a:extLst>
          </p:cNvPr>
          <p:cNvSpPr/>
          <p:nvPr/>
        </p:nvSpPr>
        <p:spPr>
          <a:xfrm>
            <a:off x="2486388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73;g7c553259d1_0_81">
            <a:extLst>
              <a:ext uri="{FF2B5EF4-FFF2-40B4-BE49-F238E27FC236}">
                <a16:creationId xmlns="" xmlns:a16="http://schemas.microsoft.com/office/drawing/2014/main" id="{C7323A0C-50DC-4FFA-85BA-6A7DFFBCF633}"/>
              </a:ext>
            </a:extLst>
          </p:cNvPr>
          <p:cNvSpPr/>
          <p:nvPr/>
        </p:nvSpPr>
        <p:spPr>
          <a:xfrm>
            <a:off x="3762913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" name="Google Shape;173;g7c553259d1_0_81">
            <a:extLst>
              <a:ext uri="{FF2B5EF4-FFF2-40B4-BE49-F238E27FC236}">
                <a16:creationId xmlns="" xmlns:a16="http://schemas.microsoft.com/office/drawing/2014/main" id="{0A539492-3A6A-4D76-AA76-4D3AF6986DCD}"/>
              </a:ext>
            </a:extLst>
          </p:cNvPr>
          <p:cNvSpPr/>
          <p:nvPr/>
        </p:nvSpPr>
        <p:spPr>
          <a:xfrm>
            <a:off x="4619989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3;g7c553259d1_0_81">
            <a:extLst>
              <a:ext uri="{FF2B5EF4-FFF2-40B4-BE49-F238E27FC236}">
                <a16:creationId xmlns="" xmlns:a16="http://schemas.microsoft.com/office/drawing/2014/main" id="{E6D68F75-9E5A-49DC-B7E1-370686627CA5}"/>
              </a:ext>
            </a:extLst>
          </p:cNvPr>
          <p:cNvSpPr/>
          <p:nvPr/>
        </p:nvSpPr>
        <p:spPr>
          <a:xfrm>
            <a:off x="5384641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173;g7c553259d1_0_81">
            <a:extLst>
              <a:ext uri="{FF2B5EF4-FFF2-40B4-BE49-F238E27FC236}">
                <a16:creationId xmlns="" xmlns:a16="http://schemas.microsoft.com/office/drawing/2014/main" id="{C41E0A7E-5C69-4EDC-9F7E-1F09E64678B4}"/>
              </a:ext>
            </a:extLst>
          </p:cNvPr>
          <p:cNvSpPr/>
          <p:nvPr/>
        </p:nvSpPr>
        <p:spPr>
          <a:xfrm>
            <a:off x="6090367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3602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19" y="148280"/>
            <a:ext cx="8918833" cy="50168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24" y="5577491"/>
            <a:ext cx="10750378" cy="3271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058" y="6040269"/>
            <a:ext cx="8605820" cy="70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88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841268842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제공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사용 버튼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둘중 하나만 선택 가능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글제목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클릭시 해당 상품 페이지로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58169351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215542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51" name="Table 4">
            <a:extLst>
              <a:ext uri="{FF2B5EF4-FFF2-40B4-BE49-F238E27FC236}">
                <a16:creationId xmlns="" xmlns:a16="http://schemas.microsoft.com/office/drawing/2014/main" id="{846B58C4-5B0F-481A-8F9F-4B91DFB01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717060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52" name="직사각형 39">
            <a:extLst>
              <a:ext uri="{FF2B5EF4-FFF2-40B4-BE49-F238E27FC236}">
                <a16:creationId xmlns="" xmlns:a16="http://schemas.microsoft.com/office/drawing/2014/main" id="{C29FEE48-2818-4E2E-A544-6E909094202B}"/>
              </a:ext>
            </a:extLst>
          </p:cNvPr>
          <p:cNvSpPr/>
          <p:nvPr/>
        </p:nvSpPr>
        <p:spPr>
          <a:xfrm>
            <a:off x="131601" y="1302543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DE69B9A-037F-4552-B8FE-643A09783521}"/>
              </a:ext>
            </a:extLst>
          </p:cNvPr>
          <p:cNvGrpSpPr/>
          <p:nvPr/>
        </p:nvGrpSpPr>
        <p:grpSpPr>
          <a:xfrm>
            <a:off x="1126983" y="3275528"/>
            <a:ext cx="140732" cy="140732"/>
            <a:chOff x="2661920" y="3667884"/>
            <a:chExt cx="301670" cy="301670"/>
          </a:xfrm>
        </p:grpSpPr>
        <p:sp>
          <p:nvSpPr>
            <p:cNvPr id="3" name="Oval 2">
              <a:extLst>
                <a:ext uri="{FF2B5EF4-FFF2-40B4-BE49-F238E27FC236}">
                  <a16:creationId xmlns="" xmlns:a16="http://schemas.microsoft.com/office/drawing/2014/main" id="{12AF56CA-3D8A-41E1-93C6-DF0825D7A34F}"/>
                </a:ext>
              </a:extLst>
            </p:cNvPr>
            <p:cNvSpPr/>
            <p:nvPr/>
          </p:nvSpPr>
          <p:spPr>
            <a:xfrm>
              <a:off x="2661920" y="3667884"/>
              <a:ext cx="301670" cy="3016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A29A7E33-7C29-4498-8F97-A1EF59356C63}"/>
                </a:ext>
              </a:extLst>
            </p:cNvPr>
            <p:cNvSpPr/>
            <p:nvPr/>
          </p:nvSpPr>
          <p:spPr>
            <a:xfrm>
              <a:off x="2743937" y="3729622"/>
              <a:ext cx="154805" cy="154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39">
            <a:extLst>
              <a:ext uri="{FF2B5EF4-FFF2-40B4-BE49-F238E27FC236}">
                <a16:creationId xmlns="" xmlns:a16="http://schemas.microsoft.com/office/drawing/2014/main" id="{D94076E1-5DDD-45B8-8863-F00D19A5ECDC}"/>
              </a:ext>
            </a:extLst>
          </p:cNvPr>
          <p:cNvSpPr/>
          <p:nvPr/>
        </p:nvSpPr>
        <p:spPr>
          <a:xfrm>
            <a:off x="819034" y="2503301"/>
            <a:ext cx="6536806" cy="35188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  <a:r>
              <a:rPr lang="ko-KR" altLang="en-US" dirty="0"/>
              <a:t>상품목록</a:t>
            </a: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</a:p>
          <a:p>
            <a:pPr>
              <a:defRPr sz="1500"/>
            </a:pPr>
            <a:r>
              <a:rPr lang="en-US" altLang="ko-KR" sz="1200" dirty="0"/>
              <a:t>        </a:t>
            </a:r>
            <a:r>
              <a:rPr lang="ko-KR" altLang="en-US" sz="1200" dirty="0"/>
              <a:t>제공      사용</a:t>
            </a:r>
            <a:endParaRPr lang="en-US" altLang="ko-KR" sz="1200" dirty="0"/>
          </a:p>
          <a:p>
            <a:pPr>
              <a:defRPr sz="1500"/>
            </a:pPr>
            <a:endParaRPr lang="en-US" altLang="ko-KR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F4830948-D16D-464F-A30D-7D739C07C159}"/>
              </a:ext>
            </a:extLst>
          </p:cNvPr>
          <p:cNvSpPr/>
          <p:nvPr/>
        </p:nvSpPr>
        <p:spPr>
          <a:xfrm>
            <a:off x="1771686" y="3263965"/>
            <a:ext cx="140732" cy="1407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9" name="Table 2">
            <a:extLst>
              <a:ext uri="{FF2B5EF4-FFF2-40B4-BE49-F238E27FC236}">
                <a16:creationId xmlns="" xmlns:a16="http://schemas.microsoft.com/office/drawing/2014/main" id="{F8A98F5A-FADD-4C50-A9CF-186F1A8BD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77804"/>
              </p:ext>
            </p:extLst>
          </p:nvPr>
        </p:nvGraphicFramePr>
        <p:xfrm>
          <a:off x="1084025" y="3840487"/>
          <a:ext cx="6016310" cy="1279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095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783840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959375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</a:tblGrid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거래상태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305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공기청정기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미세먼지를 대비해 공기청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쓰던 아이폰 빌려드려요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남성자켓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면접용 자켓만 빌려드려요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반납중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883A17EC-269C-4FE5-9D39-4150E7703F2E}"/>
              </a:ext>
            </a:extLst>
          </p:cNvPr>
          <p:cNvGrpSpPr/>
          <p:nvPr/>
        </p:nvGrpSpPr>
        <p:grpSpPr>
          <a:xfrm>
            <a:off x="1084025" y="3263965"/>
            <a:ext cx="140732" cy="140732"/>
            <a:chOff x="2661920" y="3667884"/>
            <a:chExt cx="301670" cy="301670"/>
          </a:xfrm>
        </p:grpSpPr>
        <p:sp>
          <p:nvSpPr>
            <p:cNvPr id="54" name="Oval 53">
              <a:extLst>
                <a:ext uri="{FF2B5EF4-FFF2-40B4-BE49-F238E27FC236}">
                  <a16:creationId xmlns="" xmlns:a16="http://schemas.microsoft.com/office/drawing/2014/main" id="{D11DDAE2-72D6-42C1-B891-E70BAE58E03E}"/>
                </a:ext>
              </a:extLst>
            </p:cNvPr>
            <p:cNvSpPr/>
            <p:nvPr/>
          </p:nvSpPr>
          <p:spPr>
            <a:xfrm>
              <a:off x="2661920" y="3667884"/>
              <a:ext cx="301670" cy="3016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0B8B6955-CD4A-46E1-AD68-EBC8AD1D4655}"/>
                </a:ext>
              </a:extLst>
            </p:cNvPr>
            <p:cNvSpPr/>
            <p:nvPr/>
          </p:nvSpPr>
          <p:spPr>
            <a:xfrm>
              <a:off x="2743937" y="3729622"/>
              <a:ext cx="154805" cy="154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Google Shape;173;g7c553259d1_0_81">
            <a:extLst>
              <a:ext uri="{FF2B5EF4-FFF2-40B4-BE49-F238E27FC236}">
                <a16:creationId xmlns="" xmlns:a16="http://schemas.microsoft.com/office/drawing/2014/main" id="{916FBDB3-F6C5-44A0-819F-434DC2AB3EDD}"/>
              </a:ext>
            </a:extLst>
          </p:cNvPr>
          <p:cNvSpPr/>
          <p:nvPr/>
        </p:nvSpPr>
        <p:spPr>
          <a:xfrm>
            <a:off x="2307997" y="3136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73;g7c553259d1_0_81">
            <a:extLst>
              <a:ext uri="{FF2B5EF4-FFF2-40B4-BE49-F238E27FC236}">
                <a16:creationId xmlns="" xmlns:a16="http://schemas.microsoft.com/office/drawing/2014/main" id="{B4989413-243D-4ABA-9EE4-F23431D60867}"/>
              </a:ext>
            </a:extLst>
          </p:cNvPr>
          <p:cNvSpPr/>
          <p:nvPr/>
        </p:nvSpPr>
        <p:spPr>
          <a:xfrm>
            <a:off x="4829667" y="410692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5052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94" y="107092"/>
            <a:ext cx="8992629" cy="506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98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30679225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등급선택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sz="1200" dirty="0"/>
                        <a:t>클릭시 등급리스트 드롭다운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818250726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등급변경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994126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50" name="Table 4">
            <a:extLst>
              <a:ext uri="{FF2B5EF4-FFF2-40B4-BE49-F238E27FC236}">
                <a16:creationId xmlns="" xmlns:a16="http://schemas.microsoft.com/office/drawing/2014/main" id="{462CB2BF-7A21-4FC6-80E0-AE139F9BB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307680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52" name="직사각형 39">
            <a:extLst>
              <a:ext uri="{FF2B5EF4-FFF2-40B4-BE49-F238E27FC236}">
                <a16:creationId xmlns="" xmlns:a16="http://schemas.microsoft.com/office/drawing/2014/main" id="{0F306A4F-9ABC-4492-B9AB-25E57F045B98}"/>
              </a:ext>
            </a:extLst>
          </p:cNvPr>
          <p:cNvSpPr/>
          <p:nvPr/>
        </p:nvSpPr>
        <p:spPr>
          <a:xfrm>
            <a:off x="131601" y="1301554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01C5D1C7-CDB5-431B-8FAD-EB4F246D49DA}"/>
              </a:ext>
            </a:extLst>
          </p:cNvPr>
          <p:cNvGrpSpPr/>
          <p:nvPr/>
        </p:nvGrpSpPr>
        <p:grpSpPr>
          <a:xfrm>
            <a:off x="2105229" y="2954232"/>
            <a:ext cx="3514276" cy="2158244"/>
            <a:chOff x="1968258" y="2563736"/>
            <a:chExt cx="3514276" cy="2158244"/>
          </a:xfrm>
        </p:grpSpPr>
        <p:sp>
          <p:nvSpPr>
            <p:cNvPr id="42" name="직사각형 39">
              <a:extLst>
                <a:ext uri="{FF2B5EF4-FFF2-40B4-BE49-F238E27FC236}">
                  <a16:creationId xmlns="" xmlns:a16="http://schemas.microsoft.com/office/drawing/2014/main" id="{D94076E1-5DDD-45B8-8863-F00D19A5ECDC}"/>
                </a:ext>
              </a:extLst>
            </p:cNvPr>
            <p:cNvSpPr/>
            <p:nvPr/>
          </p:nvSpPr>
          <p:spPr>
            <a:xfrm>
              <a:off x="1968258" y="2563736"/>
              <a:ext cx="3514276" cy="21582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t"/>
            <a:lstStyle/>
            <a:p>
              <a:pPr>
                <a:defRPr sz="1500"/>
              </a:pPr>
              <a:endParaRPr lang="en-US" altLang="ko-KR" dirty="0"/>
            </a:p>
            <a:p>
              <a:pPr>
                <a:defRPr sz="1500"/>
              </a:pPr>
              <a:r>
                <a:rPr lang="en-US" altLang="ko-KR" dirty="0"/>
                <a:t>    </a:t>
              </a:r>
              <a:r>
                <a:rPr lang="ko-KR" altLang="en-US" dirty="0"/>
                <a:t>회원 등급 변경</a:t>
              </a:r>
              <a:endParaRPr lang="en-US" altLang="ko-KR" dirty="0"/>
            </a:p>
            <a:p>
              <a:pPr>
                <a:defRPr sz="1500"/>
              </a:pPr>
              <a:endParaRPr lang="en-US" altLang="ko-KR" dirty="0"/>
            </a:p>
            <a:p>
              <a:pPr>
                <a:defRPr sz="1500"/>
              </a:pPr>
              <a:endParaRPr lang="en-US" altLang="ko-KR" dirty="0"/>
            </a:p>
          </p:txBody>
        </p:sp>
        <p:sp>
          <p:nvSpPr>
            <p:cNvPr id="46" name="직사각형 39">
              <a:extLst>
                <a:ext uri="{FF2B5EF4-FFF2-40B4-BE49-F238E27FC236}">
                  <a16:creationId xmlns="" xmlns:a16="http://schemas.microsoft.com/office/drawing/2014/main" id="{CDCD09DB-21E6-4C6B-8966-DAA5B1359E5F}"/>
                </a:ext>
              </a:extLst>
            </p:cNvPr>
            <p:cNvSpPr/>
            <p:nvPr/>
          </p:nvSpPr>
          <p:spPr>
            <a:xfrm>
              <a:off x="2882619" y="3566314"/>
              <a:ext cx="1689381" cy="30167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ko-KR" altLang="en-US" sz="1200" dirty="0"/>
                <a:t>  등급 선택</a:t>
              </a:r>
              <a:endParaRPr lang="en-US" altLang="ko-KR" sz="1200" dirty="0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="" xmlns:a16="http://schemas.microsoft.com/office/drawing/2014/main" id="{DE81C5CA-E2C1-4E35-9B92-1264128262AF}"/>
                </a:ext>
              </a:extLst>
            </p:cNvPr>
            <p:cNvSpPr/>
            <p:nvPr/>
          </p:nvSpPr>
          <p:spPr>
            <a:xfrm rot="10800000">
              <a:off x="4307171" y="3642858"/>
              <a:ext cx="166085" cy="145327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Google Shape;173;g7c553259d1_0_81">
            <a:extLst>
              <a:ext uri="{FF2B5EF4-FFF2-40B4-BE49-F238E27FC236}">
                <a16:creationId xmlns="" xmlns:a16="http://schemas.microsoft.com/office/drawing/2014/main" id="{4C44E562-345E-49CF-876D-C82BDCC146B4}"/>
              </a:ext>
            </a:extLst>
          </p:cNvPr>
          <p:cNvSpPr/>
          <p:nvPr/>
        </p:nvSpPr>
        <p:spPr>
          <a:xfrm>
            <a:off x="4845658" y="37917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58264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35" y="107092"/>
            <a:ext cx="8699157" cy="48932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83" y="5126241"/>
            <a:ext cx="5858693" cy="266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374" y="5481784"/>
            <a:ext cx="4292139" cy="122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53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976498237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사용 쿠폰 리스트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사용처 클릭시 해당 상품 페이지로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020721881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사용쿠폰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069791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9" name="Table 4">
            <a:extLst>
              <a:ext uri="{FF2B5EF4-FFF2-40B4-BE49-F238E27FC236}">
                <a16:creationId xmlns="" xmlns:a16="http://schemas.microsoft.com/office/drawing/2014/main" id="{14615CCF-18BE-4CF4-B576-F680492D6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742638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50" name="직사각형 39">
            <a:extLst>
              <a:ext uri="{FF2B5EF4-FFF2-40B4-BE49-F238E27FC236}">
                <a16:creationId xmlns="" xmlns:a16="http://schemas.microsoft.com/office/drawing/2014/main" id="{D8E51298-DA7B-4C8D-BF07-2C9BE5FC143D}"/>
              </a:ext>
            </a:extLst>
          </p:cNvPr>
          <p:cNvSpPr/>
          <p:nvPr/>
        </p:nvSpPr>
        <p:spPr>
          <a:xfrm>
            <a:off x="131601" y="1301554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sp>
        <p:nvSpPr>
          <p:cNvPr id="42" name="직사각형 39">
            <a:extLst>
              <a:ext uri="{FF2B5EF4-FFF2-40B4-BE49-F238E27FC236}">
                <a16:creationId xmlns="" xmlns:a16="http://schemas.microsoft.com/office/drawing/2014/main" id="{D94076E1-5DDD-45B8-8863-F00D19A5ECDC}"/>
              </a:ext>
            </a:extLst>
          </p:cNvPr>
          <p:cNvSpPr/>
          <p:nvPr/>
        </p:nvSpPr>
        <p:spPr>
          <a:xfrm>
            <a:off x="1634289" y="2515596"/>
            <a:ext cx="5218452" cy="313494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  <a:r>
              <a:rPr lang="ko-KR" altLang="en-US" dirty="0"/>
              <a:t>최준범님의</a:t>
            </a:r>
            <a:r>
              <a:rPr lang="en-US" altLang="ko-KR" dirty="0"/>
              <a:t> </a:t>
            </a:r>
            <a:r>
              <a:rPr lang="ko-KR" altLang="en-US" dirty="0"/>
              <a:t>사용쿠폰</a:t>
            </a:r>
            <a:endParaRPr lang="en-US" altLang="ko-KR" dirty="0"/>
          </a:p>
          <a:p>
            <a:pPr>
              <a:defRPr sz="1500"/>
            </a:pPr>
            <a:endParaRPr lang="en-US" altLang="ko-KR" dirty="0"/>
          </a:p>
        </p:txBody>
      </p:sp>
      <p:graphicFrame>
        <p:nvGraphicFramePr>
          <p:cNvPr id="43" name="Table 2">
            <a:extLst>
              <a:ext uri="{FF2B5EF4-FFF2-40B4-BE49-F238E27FC236}">
                <a16:creationId xmlns="" xmlns:a16="http://schemas.microsoft.com/office/drawing/2014/main" id="{B367CAC9-29A5-4744-9F3E-F18970243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347545"/>
              </p:ext>
            </p:extLst>
          </p:nvPr>
        </p:nvGraphicFramePr>
        <p:xfrm>
          <a:off x="1976292" y="3588711"/>
          <a:ext cx="4534445" cy="1205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555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1011555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2130335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</a:tblGrid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생일축하쿠폰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남성의류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2020-02-29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가입축하쿠폰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전자기기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2020-02-25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이벤트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전자기기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2020-03-01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</a:tbl>
          </a:graphicData>
        </a:graphic>
      </p:graphicFrame>
      <p:sp>
        <p:nvSpPr>
          <p:cNvPr id="44" name="Google Shape;173;g7c553259d1_0_81">
            <a:extLst>
              <a:ext uri="{FF2B5EF4-FFF2-40B4-BE49-F238E27FC236}">
                <a16:creationId xmlns="" xmlns:a16="http://schemas.microsoft.com/office/drawing/2014/main" id="{14049286-0D4B-41E8-84D1-F39D8F6848B0}"/>
              </a:ext>
            </a:extLst>
          </p:cNvPr>
          <p:cNvSpPr/>
          <p:nvPr/>
        </p:nvSpPr>
        <p:spPr>
          <a:xfrm>
            <a:off x="1785671" y="33656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145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213" y="205946"/>
            <a:ext cx="9241024" cy="519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83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96264828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신고자 </a:t>
                      </a:r>
                      <a:r>
                        <a:rPr lang="en-US" altLang="ko-KR" dirty="0"/>
                        <a:t>ID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sz="1200" dirty="0"/>
                        <a:t>클릭시 신고 횟수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개인정보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내용보기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내용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처리상태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클릭하여 처리상태 변경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담당자 지정 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49989" y="1289960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23195316"/>
              </p:ext>
            </p:extLst>
          </p:nvPr>
        </p:nvGraphicFramePr>
        <p:xfrm>
          <a:off x="131600" y="115758"/>
          <a:ext cx="3425332" cy="822960"/>
        </p:xfrm>
        <a:graphic>
          <a:graphicData uri="http://schemas.openxmlformats.org/drawingml/2006/table">
            <a:tbl>
              <a:tblPr firstRow="1"/>
              <a:tblGrid>
                <a:gridCol w="1521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043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</a:t>
                      </a:r>
                      <a:r>
                        <a:rPr lang="en-US" altLang="ko-KR" sz="1200" b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eclaration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96335" y="1608932"/>
            <a:ext cx="1818638" cy="2394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500" dirty="0"/>
              <a:t>신고 내용 처리</a:t>
            </a:r>
            <a:endParaRPr sz="1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978031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285631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1058333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2413000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965200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  <a:gridCol w="1083082">
                  <a:extLst>
                    <a:ext uri="{9D8B030D-6E8A-4147-A177-3AD203B41FA5}">
                      <a16:colId xmlns="" xmlns:a16="http://schemas.microsoft.com/office/drawing/2014/main" val="1029790223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내용보기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 신고 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반려동물을 팔아도 됩니까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 회원 제재 바랍니다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김길동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2020-01-22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시험 족보 거래 신고합니다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제공회원이 이상한 말을 하네요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박길동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 회원이 자기랑 따로 거래하자고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게임기가 아니라 게임기 박스네요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451049"/>
            <a:ext cx="170285" cy="17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954140"/>
            <a:ext cx="170285" cy="170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431907"/>
            <a:ext cx="170285" cy="170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880377"/>
            <a:ext cx="170285" cy="1702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396128"/>
            <a:ext cx="170285" cy="170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845661"/>
            <a:ext cx="170285" cy="170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319480"/>
            <a:ext cx="170285" cy="17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812157"/>
            <a:ext cx="170285" cy="170285"/>
          </a:xfrm>
          <a:prstGeom prst="rect">
            <a:avLst/>
          </a:prstGeom>
        </p:spPr>
      </p:pic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63C6EBD3-EE76-4A4E-A009-555C41B64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190757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20" name="Google Shape;173;g7c553259d1_0_81">
            <a:extLst>
              <a:ext uri="{FF2B5EF4-FFF2-40B4-BE49-F238E27FC236}">
                <a16:creationId xmlns="" xmlns:a16="http://schemas.microsoft.com/office/drawing/2014/main" id="{13413D26-6ACB-4E16-AD2C-C141BF5B38B6}"/>
              </a:ext>
            </a:extLst>
          </p:cNvPr>
          <p:cNvSpPr/>
          <p:nvPr/>
        </p:nvSpPr>
        <p:spPr>
          <a:xfrm>
            <a:off x="2114973" y="2893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3;g7c553259d1_0_81">
            <a:extLst>
              <a:ext uri="{FF2B5EF4-FFF2-40B4-BE49-F238E27FC236}">
                <a16:creationId xmlns="" xmlns:a16="http://schemas.microsoft.com/office/drawing/2014/main" id="{29BFFC52-8C0C-4029-8F7C-7B280E4B71AA}"/>
              </a:ext>
            </a:extLst>
          </p:cNvPr>
          <p:cNvSpPr/>
          <p:nvPr/>
        </p:nvSpPr>
        <p:spPr>
          <a:xfrm>
            <a:off x="3445327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3;g7c553259d1_0_81">
            <a:extLst>
              <a:ext uri="{FF2B5EF4-FFF2-40B4-BE49-F238E27FC236}">
                <a16:creationId xmlns="" xmlns:a16="http://schemas.microsoft.com/office/drawing/2014/main" id="{EA96DCAD-C8DF-4BF3-A915-5A646A22F5CE}"/>
              </a:ext>
            </a:extLst>
          </p:cNvPr>
          <p:cNvSpPr/>
          <p:nvPr/>
        </p:nvSpPr>
        <p:spPr>
          <a:xfrm>
            <a:off x="5600071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6246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56" y="179344"/>
            <a:ext cx="8921579" cy="50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08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67" y="252332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90214" y="400693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/>
              <a:t>사용자</a:t>
            </a:r>
            <a:endParaRPr sz="1333" b="1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567" y="1730667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10934559" y="3076157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/>
              <a:t>관리자</a:t>
            </a:r>
            <a:endParaRPr sz="1333" b="1"/>
          </a:p>
        </p:txBody>
      </p:sp>
      <p:cxnSp>
        <p:nvCxnSpPr>
          <p:cNvPr id="101" name="Google Shape;101;p13"/>
          <p:cNvCxnSpPr>
            <a:stCxn id="60" idx="1"/>
            <a:endCxn id="102" idx="3"/>
          </p:cNvCxnSpPr>
          <p:nvPr/>
        </p:nvCxnSpPr>
        <p:spPr>
          <a:xfrm flipH="1" flipV="1">
            <a:off x="9793861" y="1327661"/>
            <a:ext cx="1454706" cy="11110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3"/>
          <p:cNvCxnSpPr>
            <a:stCxn id="60" idx="1"/>
            <a:endCxn id="96" idx="3"/>
          </p:cNvCxnSpPr>
          <p:nvPr/>
        </p:nvCxnSpPr>
        <p:spPr>
          <a:xfrm flipH="1" flipV="1">
            <a:off x="9793861" y="375674"/>
            <a:ext cx="1454706" cy="20629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3"/>
          <p:cNvCxnSpPr>
            <a:stCxn id="60" idx="1"/>
            <a:endCxn id="105" idx="3"/>
          </p:cNvCxnSpPr>
          <p:nvPr/>
        </p:nvCxnSpPr>
        <p:spPr>
          <a:xfrm flipH="1" flipV="1">
            <a:off x="9793861" y="2279648"/>
            <a:ext cx="1454706" cy="1590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3"/>
          <p:cNvSpPr/>
          <p:nvPr/>
        </p:nvSpPr>
        <p:spPr>
          <a:xfrm>
            <a:off x="7924261" y="107166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캐러셀</a:t>
            </a:r>
            <a:r>
              <a:rPr lang="ko-KR" altLang="en-US" sz="1333" dirty="0" smtClean="0"/>
              <a:t> 배너 관리</a:t>
            </a:r>
            <a:endParaRPr sz="1333" dirty="0"/>
          </a:p>
        </p:txBody>
      </p:sp>
      <p:sp>
        <p:nvSpPr>
          <p:cNvPr id="105" name="Google Shape;105;p13"/>
          <p:cNvSpPr/>
          <p:nvPr/>
        </p:nvSpPr>
        <p:spPr>
          <a:xfrm>
            <a:off x="7924261" y="2023648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메인 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추천상품 관리</a:t>
            </a:r>
            <a:endParaRPr sz="1333" dirty="0"/>
          </a:p>
        </p:txBody>
      </p:sp>
      <p:sp>
        <p:nvSpPr>
          <p:cNvPr id="113" name="Google Shape;113;p13"/>
          <p:cNvSpPr/>
          <p:nvPr/>
        </p:nvSpPr>
        <p:spPr>
          <a:xfrm>
            <a:off x="7924261" y="583159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sz="1333" dirty="0" smtClean="0"/>
              <a:t>FAQ </a:t>
            </a:r>
            <a:r>
              <a:rPr lang="ko-KR" altLang="en-US" sz="1333" dirty="0" smtClean="0"/>
              <a:t>이용정보 </a:t>
            </a:r>
            <a:r>
              <a:rPr lang="ko-KR" altLang="en-US" sz="1333" dirty="0"/>
              <a:t>관리</a:t>
            </a:r>
            <a:endParaRPr sz="1333" b="1" dirty="0"/>
          </a:p>
        </p:txBody>
      </p:sp>
      <p:sp>
        <p:nvSpPr>
          <p:cNvPr id="114" name="Google Shape;114;p13"/>
          <p:cNvSpPr/>
          <p:nvPr/>
        </p:nvSpPr>
        <p:spPr>
          <a:xfrm>
            <a:off x="7924261" y="392762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/>
              <a:t>관리</a:t>
            </a:r>
            <a:endParaRPr sz="1333" dirty="0"/>
          </a:p>
        </p:txBody>
      </p:sp>
      <p:sp>
        <p:nvSpPr>
          <p:cNvPr id="96" name="Google Shape;96;p13"/>
          <p:cNvSpPr/>
          <p:nvPr/>
        </p:nvSpPr>
        <p:spPr>
          <a:xfrm>
            <a:off x="7924261" y="11967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dirty="0"/>
              <a:t>회원 관리</a:t>
            </a:r>
            <a:endParaRPr sz="1333" dirty="0"/>
          </a:p>
        </p:txBody>
      </p:sp>
      <p:cxnSp>
        <p:nvCxnSpPr>
          <p:cNvPr id="116" name="Google Shape;116;p13"/>
          <p:cNvCxnSpPr>
            <a:stCxn id="60" idx="1"/>
            <a:endCxn id="113" idx="3"/>
          </p:cNvCxnSpPr>
          <p:nvPr/>
        </p:nvCxnSpPr>
        <p:spPr>
          <a:xfrm flipH="1">
            <a:off x="9793861" y="2438667"/>
            <a:ext cx="1454706" cy="36489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3"/>
          <p:cNvCxnSpPr>
            <a:stCxn id="60" idx="1"/>
            <a:endCxn id="114" idx="3"/>
          </p:cNvCxnSpPr>
          <p:nvPr/>
        </p:nvCxnSpPr>
        <p:spPr>
          <a:xfrm flipH="1">
            <a:off x="9793861" y="2438667"/>
            <a:ext cx="1454706" cy="17449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835907" y="298810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조회</a:t>
            </a:r>
            <a:endParaRPr sz="1333" dirty="0"/>
          </a:p>
        </p:txBody>
      </p:sp>
      <p:sp>
        <p:nvSpPr>
          <p:cNvPr id="133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835907" y="575667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등록 및 조회</a:t>
            </a:r>
            <a:endParaRPr sz="1333" dirty="0"/>
          </a:p>
        </p:txBody>
      </p:sp>
      <p:sp>
        <p:nvSpPr>
          <p:cNvPr id="134" name="Google Shape;102;p13">
            <a:extLst>
              <a:ext uri="{FF2B5EF4-FFF2-40B4-BE49-F238E27FC236}">
                <a16:creationId xmlns:a16="http://schemas.microsoft.com/office/drawing/2014/main" xmlns="" id="{D3A6E16D-F04D-438A-910E-015063641DEE}"/>
              </a:ext>
            </a:extLst>
          </p:cNvPr>
          <p:cNvSpPr/>
          <p:nvPr/>
        </p:nvSpPr>
        <p:spPr>
          <a:xfrm>
            <a:off x="4811672" y="961608"/>
            <a:ext cx="1699072" cy="3391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상세 </a:t>
            </a:r>
            <a:r>
              <a:rPr lang="ko-KR" altLang="en-US" sz="1333" dirty="0" smtClean="0"/>
              <a:t>내용 조회</a:t>
            </a:r>
            <a:endParaRPr lang="en-US" altLang="ko-KR" sz="1333" dirty="0" smtClean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8D075E94-0CF2-4C33-9C68-54B7C926C541}"/>
              </a:ext>
            </a:extLst>
          </p:cNvPr>
          <p:cNvCxnSpPr>
            <a:stCxn id="134" idx="1"/>
            <a:endCxn id="132" idx="3"/>
          </p:cNvCxnSpPr>
          <p:nvPr/>
        </p:nvCxnSpPr>
        <p:spPr>
          <a:xfrm flipH="1">
            <a:off x="4055533" y="1131189"/>
            <a:ext cx="756139" cy="206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Google Shape;102;p13">
            <a:extLst>
              <a:ext uri="{FF2B5EF4-FFF2-40B4-BE49-F238E27FC236}">
                <a16:creationId xmlns:a16="http://schemas.microsoft.com/office/drawing/2014/main" xmlns="" id="{5101804D-D6A1-4286-8A27-033B15070974}"/>
              </a:ext>
            </a:extLst>
          </p:cNvPr>
          <p:cNvSpPr/>
          <p:nvPr/>
        </p:nvSpPr>
        <p:spPr>
          <a:xfrm>
            <a:off x="4811672" y="1444155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메인 </a:t>
            </a:r>
            <a:r>
              <a:rPr lang="ko-KR" altLang="en-US" sz="1333" dirty="0" smtClean="0"/>
              <a:t>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 상품 조회</a:t>
            </a:r>
            <a:endParaRPr sz="1333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A104D6FE-FDB9-4CFD-80F0-810AB4EDD095}"/>
              </a:ext>
            </a:extLst>
          </p:cNvPr>
          <p:cNvCxnSpPr>
            <a:cxnSpLocks/>
            <a:stCxn id="135" idx="1"/>
            <a:endCxn id="132" idx="3"/>
          </p:cNvCxnSpPr>
          <p:nvPr/>
        </p:nvCxnSpPr>
        <p:spPr>
          <a:xfrm flipH="1">
            <a:off x="4055533" y="1715285"/>
            <a:ext cx="756139" cy="147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Google Shape;102;p13">
            <a:extLst>
              <a:ext uri="{FF2B5EF4-FFF2-40B4-BE49-F238E27FC236}">
                <a16:creationId xmlns:a16="http://schemas.microsoft.com/office/drawing/2014/main" xmlns="" id="{737557CC-446E-40A6-A817-32FD75CC9000}"/>
              </a:ext>
            </a:extLst>
          </p:cNvPr>
          <p:cNvSpPr/>
          <p:nvPr/>
        </p:nvSpPr>
        <p:spPr>
          <a:xfrm>
            <a:off x="4811672" y="2129799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카테고리별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아이템 조회</a:t>
            </a:r>
            <a:endParaRPr sz="1333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EB97819E-5731-4A26-AD2A-4CA936973276}"/>
              </a:ext>
            </a:extLst>
          </p:cNvPr>
          <p:cNvCxnSpPr>
            <a:stCxn id="136" idx="1"/>
            <a:endCxn id="132" idx="3"/>
          </p:cNvCxnSpPr>
          <p:nvPr/>
        </p:nvCxnSpPr>
        <p:spPr>
          <a:xfrm flipH="1">
            <a:off x="4055533" y="2400929"/>
            <a:ext cx="756139" cy="79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4" idx="3"/>
            <a:endCxn id="132" idx="1"/>
          </p:cNvCxnSpPr>
          <p:nvPr/>
        </p:nvCxnSpPr>
        <p:spPr>
          <a:xfrm flipV="1">
            <a:off x="957867" y="3194173"/>
            <a:ext cx="878040" cy="3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133" idx="1"/>
          </p:cNvCxnSpPr>
          <p:nvPr/>
        </p:nvCxnSpPr>
        <p:spPr>
          <a:xfrm>
            <a:off x="957867" y="3231325"/>
            <a:ext cx="878040" cy="273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354181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endParaRPr sz="1333" dirty="0"/>
          </a:p>
        </p:txBody>
      </p:sp>
      <p:sp>
        <p:nvSpPr>
          <p:cNvPr id="142" name="Google Shape;102;p13">
            <a:extLst>
              <a:ext uri="{FF2B5EF4-FFF2-40B4-BE49-F238E27FC236}">
                <a16:creationId xmlns:a16="http://schemas.microsoft.com/office/drawing/2014/main" xmlns="" id="{FD360B97-08F3-48C9-BA9A-3E33688CFEA6}"/>
              </a:ext>
            </a:extLst>
          </p:cNvPr>
          <p:cNvSpPr/>
          <p:nvPr/>
        </p:nvSpPr>
        <p:spPr>
          <a:xfrm>
            <a:off x="4811672" y="2815443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 상품 문의</a:t>
            </a:r>
            <a:endParaRPr sz="1333" dirty="0"/>
          </a:p>
        </p:txBody>
      </p:sp>
      <p:sp>
        <p:nvSpPr>
          <p:cNvPr id="143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3" y="4110102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평점 등록</a:t>
            </a:r>
            <a:endParaRPr sz="1333" dirty="0"/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xmlns="" id="{36BE17A4-D36C-4B3A-A5DF-EECDF148F3CC}"/>
              </a:ext>
            </a:extLst>
          </p:cNvPr>
          <p:cNvCxnSpPr>
            <a:stCxn id="142" idx="1"/>
            <a:endCxn id="132" idx="3"/>
          </p:cNvCxnSpPr>
          <p:nvPr/>
        </p:nvCxnSpPr>
        <p:spPr>
          <a:xfrm flipH="1">
            <a:off x="4055533" y="2992369"/>
            <a:ext cx="756139" cy="20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143" idx="1"/>
            <a:endCxn id="256" idx="3"/>
          </p:cNvCxnSpPr>
          <p:nvPr/>
        </p:nvCxnSpPr>
        <p:spPr>
          <a:xfrm flipH="1">
            <a:off x="4055533" y="4287028"/>
            <a:ext cx="756140" cy="14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243438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등록</a:t>
            </a:r>
            <a:endParaRPr sz="1333" dirty="0"/>
          </a:p>
        </p:txBody>
      </p:sp>
      <p:sp>
        <p:nvSpPr>
          <p:cNvPr id="61" name="Google Shape;102;p13">
            <a:extLst>
              <a:ext uri="{FF2B5EF4-FFF2-40B4-BE49-F238E27FC236}">
                <a16:creationId xmlns:a16="http://schemas.microsoft.com/office/drawing/2014/main" xmlns="" id="{6AB88040-6CCB-4E2E-A198-3B518EE2CAAB}"/>
              </a:ext>
            </a:extLst>
          </p:cNvPr>
          <p:cNvSpPr/>
          <p:nvPr/>
        </p:nvSpPr>
        <p:spPr>
          <a:xfrm>
            <a:off x="4811672" y="3312680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신고</a:t>
            </a:r>
            <a:endParaRPr sz="1333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0FE7E1A2-AFBD-447F-934C-59A4FF4A4A31}"/>
              </a:ext>
            </a:extLst>
          </p:cNvPr>
          <p:cNvCxnSpPr>
            <a:cxnSpLocks/>
            <a:stCxn id="61" idx="1"/>
            <a:endCxn id="132" idx="3"/>
          </p:cNvCxnSpPr>
          <p:nvPr/>
        </p:nvCxnSpPr>
        <p:spPr>
          <a:xfrm flipH="1" flipV="1">
            <a:off x="4055533" y="3194173"/>
            <a:ext cx="756139" cy="29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4" idx="3"/>
            <a:endCxn id="140" idx="1"/>
          </p:cNvCxnSpPr>
          <p:nvPr/>
        </p:nvCxnSpPr>
        <p:spPr>
          <a:xfrm>
            <a:off x="957867" y="3231325"/>
            <a:ext cx="878040" cy="51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56" idx="1"/>
          </p:cNvCxnSpPr>
          <p:nvPr/>
        </p:nvCxnSpPr>
        <p:spPr>
          <a:xfrm flipV="1">
            <a:off x="957867" y="2640459"/>
            <a:ext cx="878040" cy="590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21953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로그인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회원가입</a:t>
            </a:r>
            <a:endParaRPr sz="1333" dirty="0"/>
          </a:p>
        </p:txBody>
      </p:sp>
      <p:sp>
        <p:nvSpPr>
          <p:cNvPr id="14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77324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등급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포인트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쿠폰 제도</a:t>
            </a:r>
            <a:endParaRPr sz="1333" dirty="0"/>
          </a:p>
        </p:txBody>
      </p:sp>
      <p:sp>
        <p:nvSpPr>
          <p:cNvPr id="214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835907" y="6310390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altLang="ko-KR" sz="1333" dirty="0" smtClean="0"/>
              <a:t>FAQ </a:t>
            </a:r>
            <a:r>
              <a:rPr lang="ko-KR" altLang="en-US" sz="1333" dirty="0" smtClean="0"/>
              <a:t>이용가이드 게시판</a:t>
            </a:r>
            <a:endParaRPr sz="1333" dirty="0"/>
          </a:p>
        </p:txBody>
      </p:sp>
      <p:sp>
        <p:nvSpPr>
          <p:cNvPr id="217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464924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요청</a:t>
            </a:r>
            <a:endParaRPr sz="1333" dirty="0"/>
          </a:p>
        </p:txBody>
      </p:sp>
      <p:sp>
        <p:nvSpPr>
          <p:cNvPr id="2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188067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33" dirty="0" smtClean="0"/>
              <a:t>E</a:t>
            </a:r>
            <a:r>
              <a:rPr lang="ko-KR" altLang="en-US" sz="1333" dirty="0" smtClean="0"/>
              <a:t>머니 충전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출금</a:t>
            </a:r>
            <a:endParaRPr sz="1333" dirty="0"/>
          </a:p>
        </p:txBody>
      </p:sp>
      <p:sp>
        <p:nvSpPr>
          <p:cNvPr id="232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520295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찜하기</a:t>
            </a:r>
            <a:r>
              <a:rPr lang="ko-KR" altLang="en-US" sz="1333" dirty="0" smtClean="0"/>
              <a:t> </a:t>
            </a:r>
            <a:r>
              <a:rPr lang="en-US" altLang="ko-KR" sz="1333" dirty="0" smtClean="0"/>
              <a:t>/</a:t>
            </a:r>
          </a:p>
          <a:p>
            <a:pPr algn="ctr"/>
            <a:r>
              <a:rPr lang="ko-KR" altLang="en-US" sz="1333" dirty="0" smtClean="0"/>
              <a:t>회원 </a:t>
            </a:r>
            <a:r>
              <a:rPr lang="ko-KR" altLang="en-US" sz="1333" dirty="0" err="1" smtClean="0"/>
              <a:t>팔로우</a:t>
            </a:r>
            <a:endParaRPr sz="1333" dirty="0"/>
          </a:p>
        </p:txBody>
      </p:sp>
      <p:sp>
        <p:nvSpPr>
          <p:cNvPr id="24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132695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Q&amp;A, </a:t>
            </a:r>
            <a:r>
              <a:rPr lang="ko-KR" altLang="en-US" sz="1333" dirty="0" err="1" smtClean="0"/>
              <a:t>상품렌탈</a:t>
            </a:r>
            <a:r>
              <a:rPr lang="en-US" altLang="ko-KR" sz="1333" dirty="0" smtClean="0"/>
              <a:t>, </a:t>
            </a:r>
            <a:r>
              <a:rPr lang="ko-KR" altLang="en-US" sz="1333" dirty="0" err="1" smtClean="0"/>
              <a:t>렌탈요청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문의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신고 알림</a:t>
            </a:r>
            <a:endParaRPr sz="1333" dirty="0"/>
          </a:p>
        </p:txBody>
      </p:sp>
      <p:sp>
        <p:nvSpPr>
          <p:cNvPr id="256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40955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반</a:t>
            </a:r>
            <a:r>
              <a:rPr lang="ko-KR" altLang="en-US" sz="1333" dirty="0"/>
              <a:t>납</a:t>
            </a:r>
            <a:endParaRPr sz="1333" dirty="0"/>
          </a:p>
        </p:txBody>
      </p:sp>
      <p:sp>
        <p:nvSpPr>
          <p:cNvPr id="287" name="Google Shape;105;p13"/>
          <p:cNvSpPr/>
          <p:nvPr/>
        </p:nvSpPr>
        <p:spPr>
          <a:xfrm>
            <a:off x="7924261" y="29756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카테고리 관리</a:t>
            </a:r>
            <a:endParaRPr sz="1333" dirty="0"/>
          </a:p>
        </p:txBody>
      </p:sp>
      <p:sp>
        <p:nvSpPr>
          <p:cNvPr id="293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3" y="4543707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smtClean="0"/>
              <a:t>후기 등록</a:t>
            </a:r>
            <a:endParaRPr lang="en-US" altLang="ko-KR" sz="1333" dirty="0" smtClean="0"/>
          </a:p>
        </p:txBody>
      </p:sp>
      <p:sp>
        <p:nvSpPr>
          <p:cNvPr id="84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4" y="4977313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후기 답변 등록</a:t>
            </a:r>
            <a:endParaRPr lang="en-US" altLang="ko-KR" sz="1333" dirty="0" smtClean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293" idx="1"/>
            <a:endCxn id="256" idx="3"/>
          </p:cNvCxnSpPr>
          <p:nvPr/>
        </p:nvCxnSpPr>
        <p:spPr>
          <a:xfrm flipH="1" flipV="1">
            <a:off x="4055533" y="4301601"/>
            <a:ext cx="756140" cy="41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84" idx="1"/>
            <a:endCxn id="256" idx="3"/>
          </p:cNvCxnSpPr>
          <p:nvPr/>
        </p:nvCxnSpPr>
        <p:spPr>
          <a:xfrm flipH="1" flipV="1">
            <a:off x="4055533" y="4301601"/>
            <a:ext cx="756141" cy="852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Google Shape;114;p13"/>
          <p:cNvSpPr/>
          <p:nvPr/>
        </p:nvSpPr>
        <p:spPr>
          <a:xfrm>
            <a:off x="7924261" y="4879609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답변</a:t>
            </a:r>
            <a:endParaRPr sz="1333" dirty="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5" idx="1"/>
            <a:endCxn id="133" idx="3"/>
          </p:cNvCxnSpPr>
          <p:nvPr/>
        </p:nvCxnSpPr>
        <p:spPr>
          <a:xfrm flipH="1">
            <a:off x="4055533" y="5135609"/>
            <a:ext cx="3868728" cy="82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endCxn id="214" idx="3"/>
          </p:cNvCxnSpPr>
          <p:nvPr/>
        </p:nvCxnSpPr>
        <p:spPr>
          <a:xfrm flipH="1">
            <a:off x="4055533" y="6115143"/>
            <a:ext cx="3868728" cy="401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287" idx="1"/>
            <a:endCxn id="136" idx="3"/>
          </p:cNvCxnSpPr>
          <p:nvPr/>
        </p:nvCxnSpPr>
        <p:spPr>
          <a:xfrm flipH="1" flipV="1">
            <a:off x="6510744" y="2400929"/>
            <a:ext cx="1413517" cy="83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105" idx="1"/>
            <a:endCxn id="135" idx="3"/>
          </p:cNvCxnSpPr>
          <p:nvPr/>
        </p:nvCxnSpPr>
        <p:spPr>
          <a:xfrm flipH="1" flipV="1">
            <a:off x="6510744" y="1715285"/>
            <a:ext cx="1413517" cy="56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6" idx="1"/>
            <a:endCxn id="144" idx="3"/>
          </p:cNvCxnSpPr>
          <p:nvPr/>
        </p:nvCxnSpPr>
        <p:spPr>
          <a:xfrm flipH="1">
            <a:off x="4055533" y="375674"/>
            <a:ext cx="3868728" cy="4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6" idx="1"/>
            <a:endCxn id="146" idx="3"/>
          </p:cNvCxnSpPr>
          <p:nvPr/>
        </p:nvCxnSpPr>
        <p:spPr>
          <a:xfrm flipH="1">
            <a:off x="4055533" y="375674"/>
            <a:ext cx="3868728" cy="603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44" idx="1"/>
          </p:cNvCxnSpPr>
          <p:nvPr/>
        </p:nvCxnSpPr>
        <p:spPr>
          <a:xfrm flipV="1">
            <a:off x="957867" y="425603"/>
            <a:ext cx="878040" cy="280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46" idx="1"/>
          </p:cNvCxnSpPr>
          <p:nvPr/>
        </p:nvCxnSpPr>
        <p:spPr>
          <a:xfrm flipV="1">
            <a:off x="957867" y="979317"/>
            <a:ext cx="878040" cy="225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246" idx="1"/>
          </p:cNvCxnSpPr>
          <p:nvPr/>
        </p:nvCxnSpPr>
        <p:spPr>
          <a:xfrm flipV="1">
            <a:off x="957867" y="1533031"/>
            <a:ext cx="878040" cy="1698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230" idx="1"/>
          </p:cNvCxnSpPr>
          <p:nvPr/>
        </p:nvCxnSpPr>
        <p:spPr>
          <a:xfrm flipV="1">
            <a:off x="957867" y="2086745"/>
            <a:ext cx="878040" cy="114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14" idx="1"/>
          </p:cNvCxnSpPr>
          <p:nvPr/>
        </p:nvCxnSpPr>
        <p:spPr>
          <a:xfrm>
            <a:off x="957867" y="3231325"/>
            <a:ext cx="878040" cy="328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32" idx="1"/>
          </p:cNvCxnSpPr>
          <p:nvPr/>
        </p:nvCxnSpPr>
        <p:spPr>
          <a:xfrm>
            <a:off x="957867" y="3231325"/>
            <a:ext cx="878040" cy="2177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17" idx="1"/>
          </p:cNvCxnSpPr>
          <p:nvPr/>
        </p:nvCxnSpPr>
        <p:spPr>
          <a:xfrm>
            <a:off x="957867" y="3231325"/>
            <a:ext cx="878040" cy="162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56" idx="1"/>
          </p:cNvCxnSpPr>
          <p:nvPr/>
        </p:nvCxnSpPr>
        <p:spPr>
          <a:xfrm>
            <a:off x="957867" y="3231325"/>
            <a:ext cx="878040" cy="107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0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49" y="243946"/>
            <a:ext cx="8900115" cy="483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67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92342776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27843013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97627" y="1412776"/>
            <a:ext cx="7568160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460744F-83A0-48A2-AB71-BC00CD1B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8" y="1432489"/>
            <a:ext cx="7969889" cy="50850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B9605B-91E5-4F5A-9D81-B635916AF51D}"/>
              </a:ext>
            </a:extLst>
          </p:cNvPr>
          <p:cNvSpPr/>
          <p:nvPr/>
        </p:nvSpPr>
        <p:spPr>
          <a:xfrm>
            <a:off x="487808" y="141277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E21CDDF-8313-47A0-A7BF-E504F47BE1A8}"/>
              </a:ext>
            </a:extLst>
          </p:cNvPr>
          <p:cNvSpPr/>
          <p:nvPr/>
        </p:nvSpPr>
        <p:spPr>
          <a:xfrm>
            <a:off x="251391" y="2211029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4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88362255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클릭 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00892835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리스트를 클릭 시 다른 페이지로 이동하지 않고 아래에 내용이 </a:t>
                      </a:r>
                      <a:r>
                        <a:rPr lang="ko-KR" altLang="en-US" sz="1300" b="0" u="none" strike="noStrike" cap="none" dirty="0" err="1"/>
                        <a:t>펼쳐짐</a:t>
                      </a:r>
                      <a:r>
                        <a:rPr lang="en-US" altLang="ko-KR" sz="1300" b="0" u="none" strike="noStrike" cap="none" dirty="0"/>
                        <a:t>. </a:t>
                      </a:r>
                      <a:r>
                        <a:rPr lang="ko-KR" altLang="en-US" sz="1300" b="0" u="none" strike="noStrike" cap="none" dirty="0" err="1"/>
                        <a:t>드랍다운</a:t>
                      </a:r>
                      <a:r>
                        <a:rPr lang="ko-KR" altLang="en-US" sz="1300" b="0" u="none" strike="noStrike" cap="none" dirty="0"/>
                        <a:t> 형식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펼쳐진 </a:t>
                      </a:r>
                      <a:r>
                        <a:rPr lang="ko-KR" altLang="en-US" sz="1300" b="0" u="none" strike="noStrike" cap="none" dirty="0" err="1"/>
                        <a:t>글내용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31A161F-BC65-4CD5-BEB5-E521EFEF3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04" y="1312649"/>
            <a:ext cx="8088029" cy="5347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BB8FD5D-124C-4F16-AABE-2F9F80B05150}"/>
              </a:ext>
            </a:extLst>
          </p:cNvPr>
          <p:cNvSpPr/>
          <p:nvPr/>
        </p:nvSpPr>
        <p:spPr>
          <a:xfrm>
            <a:off x="2039853" y="13559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457725F-8F89-41C5-BC5A-372DABCF5B41}"/>
              </a:ext>
            </a:extLst>
          </p:cNvPr>
          <p:cNvSpPr/>
          <p:nvPr/>
        </p:nvSpPr>
        <p:spPr>
          <a:xfrm>
            <a:off x="540404" y="205538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05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공지사항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28" y="152399"/>
            <a:ext cx="8149694" cy="65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854728" y="1557867"/>
            <a:ext cx="8149694" cy="728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0934" y="1331893"/>
            <a:ext cx="1448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FAQ, Q&amp;A</a:t>
            </a:r>
            <a:r>
              <a:rPr lang="ko-KR" altLang="en-US" sz="1400" dirty="0" smtClean="0"/>
              <a:t>페이지로 이동 가능한 </a:t>
            </a:r>
            <a:r>
              <a:rPr lang="ko-KR" altLang="en-US" sz="1400" dirty="0" err="1" smtClean="0"/>
              <a:t>네비게이션</a:t>
            </a:r>
            <a:r>
              <a:rPr lang="ko-KR" altLang="en-US" sz="1400" dirty="0" smtClean="0"/>
              <a:t> 메뉴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06400" y="3702560"/>
            <a:ext cx="1448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공지사항을 </a:t>
            </a:r>
            <a:r>
              <a:rPr lang="en-US" altLang="ko-KR" sz="1400" dirty="0" smtClean="0"/>
              <a:t>list</a:t>
            </a:r>
            <a:r>
              <a:rPr lang="ko-KR" altLang="en-US" sz="1400" dirty="0" smtClean="0"/>
              <a:t>형식으로 보여줌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3516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공지사항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49" y="-9041"/>
            <a:ext cx="7312353" cy="672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48467" y="1727200"/>
            <a:ext cx="6781800" cy="618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22310" y="1727199"/>
            <a:ext cx="142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클릭 시 슬라이드가 펼쳐지며 공지사항의 내용을 확인할 수 있음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286491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공지사항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49" y="-9041"/>
            <a:ext cx="7312353" cy="672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48467" y="1727200"/>
            <a:ext cx="6781800" cy="618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5043" y="2605962"/>
            <a:ext cx="1997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P4notice </a:t>
            </a:r>
            <a:r>
              <a:rPr lang="ko-KR" altLang="en-US" sz="1200" dirty="0" smtClean="0"/>
              <a:t>테이블에서 해당 내용을 저장</a:t>
            </a:r>
            <a:endParaRPr lang="en-US" altLang="ko-KR" sz="1200" dirty="0" smtClean="0"/>
          </a:p>
          <a:p>
            <a:r>
              <a:rPr lang="ko-KR" altLang="en-US" sz="1200" dirty="0" smtClean="0"/>
              <a:t>공지사항 관리자 페이지를 통해 데이터베이스에 등록 가능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3075" name="Picture 3" descr="C:\Users\ezen-033\Desktop\공지사항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2" y="3890963"/>
            <a:ext cx="9904413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6132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40818567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7924889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네비게이션 메뉴에서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및 이용가이드를 선택하면 메뉴가 빨강으로 변경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8C0C214-EC0F-4351-B7B8-F1EC17911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163934"/>
            <a:ext cx="8623290" cy="5421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B943DCE-D8B1-4F0D-937C-8F653CC8C271}"/>
              </a:ext>
            </a:extLst>
          </p:cNvPr>
          <p:cNvSpPr/>
          <p:nvPr/>
        </p:nvSpPr>
        <p:spPr>
          <a:xfrm>
            <a:off x="63229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5777988-3910-47BC-9C3D-87BF51475D47}"/>
              </a:ext>
            </a:extLst>
          </p:cNvPr>
          <p:cNvSpPr/>
          <p:nvPr/>
        </p:nvSpPr>
        <p:spPr>
          <a:xfrm>
            <a:off x="622570" y="4795737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6693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/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66647045"/>
              </p:ext>
            </p:extLst>
          </p:nvPr>
        </p:nvGraphicFramePr>
        <p:xfrm>
          <a:off x="8843382" y="836712"/>
          <a:ext cx="2952330" cy="6480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en-US" altLang="ko-KR" sz="1300" b="0" u="none" strike="noStrike" cap="none" dirty="0"/>
                        <a:t>FAQ </a:t>
                      </a:r>
                      <a:r>
                        <a:rPr lang="ko-KR" altLang="en-US" sz="1300" b="0" u="none" strike="noStrike" cap="none"/>
                        <a:t>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5734FE2-228B-4622-A54F-E5372719D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88" y="1478604"/>
            <a:ext cx="8164052" cy="4359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79FAC5A-0B29-48B3-BA5A-5B269A6BD7C5}"/>
              </a:ext>
            </a:extLst>
          </p:cNvPr>
          <p:cNvSpPr/>
          <p:nvPr/>
        </p:nvSpPr>
        <p:spPr>
          <a:xfrm>
            <a:off x="39628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9421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58" y="0"/>
            <a:ext cx="7589335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827867" y="4021667"/>
            <a:ext cx="7577666" cy="2700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958" y="4487332"/>
            <a:ext cx="223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직관성을</a:t>
            </a:r>
            <a:r>
              <a:rPr lang="ko-KR" altLang="en-US" sz="1400" dirty="0" smtClean="0"/>
              <a:t> 높이기 위해 이미지와 </a:t>
            </a:r>
            <a:r>
              <a:rPr lang="en-US" altLang="ko-KR" sz="1400" dirty="0" smtClean="0"/>
              <a:t>FAQ, </a:t>
            </a:r>
            <a:r>
              <a:rPr lang="ko-KR" altLang="en-US" sz="1400" dirty="0" smtClean="0"/>
              <a:t>이용가이드를 함께 제공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770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요구사항정의서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58" y="0"/>
            <a:ext cx="7589335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3999" y="3624844"/>
            <a:ext cx="2726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P4FAQ </a:t>
            </a:r>
            <a:r>
              <a:rPr lang="ko-KR" altLang="en-US" sz="1400" dirty="0" smtClean="0"/>
              <a:t>테이블에 데이터를 저장하며 </a:t>
            </a:r>
            <a:r>
              <a:rPr lang="en-US" altLang="ko-KR" sz="1400" dirty="0" smtClean="0"/>
              <a:t>FAQ</a:t>
            </a:r>
            <a:r>
              <a:rPr lang="ko-KR" altLang="en-US" sz="1400" dirty="0" smtClean="0"/>
              <a:t>관리자 페이지에서 데이터베이스에 추가 가능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5123" name="Picture 3" descr="C:\Users\ezen-033\Desktop\FAQ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4363508"/>
            <a:ext cx="10752138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9873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984954148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질문하기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92774600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카테고리 선택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문의하고자 하는 내용 입력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7A66E8E-2556-47D7-9028-7D5F367B0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59316"/>
            <a:ext cx="8603834" cy="5287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7CBA312-535C-4C1D-BA4C-B99938468A97}"/>
              </a:ext>
            </a:extLst>
          </p:cNvPr>
          <p:cNvSpPr/>
          <p:nvPr/>
        </p:nvSpPr>
        <p:spPr>
          <a:xfrm>
            <a:off x="316149" y="1817773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53033D4-4A24-481F-BD88-62B64256AF5F}"/>
              </a:ext>
            </a:extLst>
          </p:cNvPr>
          <p:cNvSpPr/>
          <p:nvPr/>
        </p:nvSpPr>
        <p:spPr>
          <a:xfrm>
            <a:off x="316148" y="3611185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8410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04263936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>
                          <a:solidFill>
                            <a:schemeClr val="dk1"/>
                          </a:solidFill>
                        </a:rPr>
                        <a:t>질문 내용 확인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53866606"/>
              </p:ext>
            </p:extLst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하단으로 내려오면 다른 사람들이 질문한 내용이 보이고 클릭 시 해당 내용과 답변내용을 볼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질문 내용은 비공개로 설정할 수 있으며 비공개인 경우 열람 불가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FA667DC-B86D-4A21-B825-455F270F4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5" y="1291544"/>
            <a:ext cx="8506558" cy="5369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DA0DD91-C68B-4154-82B9-8D45D870D607}"/>
              </a:ext>
            </a:extLst>
          </p:cNvPr>
          <p:cNvSpPr/>
          <p:nvPr/>
        </p:nvSpPr>
        <p:spPr>
          <a:xfrm>
            <a:off x="131322" y="1195202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28DBDDD-C437-403D-9A7D-EB021E13C2D4}"/>
              </a:ext>
            </a:extLst>
          </p:cNvPr>
          <p:cNvSpPr/>
          <p:nvPr/>
        </p:nvSpPr>
        <p:spPr>
          <a:xfrm>
            <a:off x="7861568" y="1556396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079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4" y="0"/>
            <a:ext cx="75833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64267" y="1227667"/>
            <a:ext cx="7814733" cy="3657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3386" y="1583267"/>
            <a:ext cx="153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카테고리를 선택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내용을 입력하여 질문 등록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964267" y="5147732"/>
            <a:ext cx="7814733" cy="17102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3385" y="5322502"/>
            <a:ext cx="153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등록된 질문들 확인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5486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QN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38" y="0"/>
            <a:ext cx="7859712" cy="683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3048095"/>
            <a:ext cx="2408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Radio</a:t>
            </a:r>
            <a:r>
              <a:rPr lang="ko-KR" altLang="en-US" sz="1400" dirty="0" smtClean="0"/>
              <a:t>버튼을 리스트로 구성해서 제출시 </a:t>
            </a:r>
            <a:r>
              <a:rPr lang="ko-KR" altLang="en-US" sz="1400" dirty="0" err="1" smtClean="0"/>
              <a:t>쿼리문으로</a:t>
            </a:r>
            <a:r>
              <a:rPr lang="ko-KR" altLang="en-US" sz="1400" dirty="0" smtClean="0"/>
              <a:t> 넘길 수 있게 구성</a:t>
            </a:r>
            <a:endParaRPr lang="en-US" altLang="ko-KR" sz="1400" dirty="0" smtClean="0"/>
          </a:p>
        </p:txBody>
      </p:sp>
      <p:pic>
        <p:nvPicPr>
          <p:cNvPr id="7171" name="Picture 3" descr="C:\Users\ezen-033\Desktop\QN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4343400"/>
            <a:ext cx="6573838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4008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QN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49" y="104775"/>
            <a:ext cx="9201151" cy="46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095500"/>
            <a:ext cx="19621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슬라이드형식으로 확인 할 수 있고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등록된 질문들은</a:t>
            </a:r>
            <a:endParaRPr lang="en-US" altLang="ko-KR" sz="1400" dirty="0" smtClean="0"/>
          </a:p>
          <a:p>
            <a:r>
              <a:rPr lang="en-US" altLang="ko-KR" sz="1400" dirty="0" smtClean="0"/>
              <a:t>P4QNA </a:t>
            </a:r>
            <a:r>
              <a:rPr lang="ko-KR" altLang="en-US" sz="1400" dirty="0" smtClean="0"/>
              <a:t>테이블에서 관리</a:t>
            </a:r>
            <a:endParaRPr lang="en-US" altLang="ko-KR" sz="1400" dirty="0" smtClean="0"/>
          </a:p>
          <a:p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pic>
        <p:nvPicPr>
          <p:cNvPr id="8196" name="Picture 4" descr="C:\Users\ezen-033\Desktop\QNA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695938"/>
            <a:ext cx="11544300" cy="2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0926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725956965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21426178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:a16="http://schemas.microsoft.com/office/drawing/2014/main" xmlns="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954306"/>
            <a:ext cx="8457919" cy="44854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954306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79BA479-BC5A-461C-8587-F629CD44990A}"/>
              </a:ext>
            </a:extLst>
          </p:cNvPr>
          <p:cNvSpPr/>
          <p:nvPr/>
        </p:nvSpPr>
        <p:spPr>
          <a:xfrm>
            <a:off x="131604" y="23017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ED6FECE-5C61-426E-91D6-950D43C19A8C}"/>
              </a:ext>
            </a:extLst>
          </p:cNvPr>
          <p:cNvSpPr/>
          <p:nvPr/>
        </p:nvSpPr>
        <p:spPr>
          <a:xfrm>
            <a:off x="7356590" y="20073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ezen-033\Desktop\이미지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" y="1116446"/>
            <a:ext cx="8574651" cy="8199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1938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700432879"/>
              </p:ext>
            </p:extLst>
          </p:nvPr>
        </p:nvGraphicFramePr>
        <p:xfrm>
          <a:off x="131604" y="115759"/>
          <a:ext cx="417774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2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57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7C95F73-61A6-4040-9B30-8CD9CB94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858"/>
            <a:ext cx="8472791" cy="30848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1BD0F86-6F0A-4683-86B1-CFE5240FBC06}"/>
              </a:ext>
            </a:extLst>
          </p:cNvPr>
          <p:cNvSpPr/>
          <p:nvPr/>
        </p:nvSpPr>
        <p:spPr>
          <a:xfrm>
            <a:off x="131604" y="4182894"/>
            <a:ext cx="8341187" cy="2477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F331AA9-3F1C-4D56-BAC2-DE7D59D2F2F5}"/>
              </a:ext>
            </a:extLst>
          </p:cNvPr>
          <p:cNvSpPr txBox="1"/>
          <p:nvPr/>
        </p:nvSpPr>
        <p:spPr>
          <a:xfrm>
            <a:off x="204281" y="4260715"/>
            <a:ext cx="4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대여하기 위해 등록된 상품</a:t>
            </a:r>
          </a:p>
        </p:txBody>
      </p:sp>
      <p:pic>
        <p:nvPicPr>
          <p:cNvPr id="10" name="그림 9" descr="전자기기, 앉아있는, 테이블, 사진이(가) 표시된 사진&#10;&#10;자동 생성된 설명">
            <a:extLst>
              <a:ext uri="{FF2B5EF4-FFF2-40B4-BE49-F238E27FC236}">
                <a16:creationId xmlns:a16="http://schemas.microsoft.com/office/drawing/2014/main" xmlns="" id="{E01E2705-470E-4EC9-AE68-F64FEFC2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" y="4707868"/>
            <a:ext cx="1921229" cy="1870373"/>
          </a:xfrm>
          <a:prstGeom prst="rect">
            <a:avLst/>
          </a:prstGeom>
        </p:spPr>
      </p:pic>
      <p:pic>
        <p:nvPicPr>
          <p:cNvPr id="13" name="그림 12" descr="전자기기, 앉아있는, 컴퓨터, 모니터이(가) 표시된 사진&#10;&#10;자동 생성된 설명">
            <a:extLst>
              <a:ext uri="{FF2B5EF4-FFF2-40B4-BE49-F238E27FC236}">
                <a16:creationId xmlns:a16="http://schemas.microsoft.com/office/drawing/2014/main" xmlns="" id="{24CEBA96-98BF-4D05-A9C0-030EF4D7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15" y="4707868"/>
            <a:ext cx="1985033" cy="1870373"/>
          </a:xfrm>
          <a:prstGeom prst="rect">
            <a:avLst/>
          </a:prstGeom>
        </p:spPr>
      </p:pic>
      <p:pic>
        <p:nvPicPr>
          <p:cNvPr id="16" name="그림 15" descr="실내, 앉아있는, 테이블, 노란색이(가) 표시된 사진&#10;&#10;자동 생성된 설명">
            <a:extLst>
              <a:ext uri="{FF2B5EF4-FFF2-40B4-BE49-F238E27FC236}">
                <a16:creationId xmlns:a16="http://schemas.microsoft.com/office/drawing/2014/main" xmlns="" id="{3712112C-239E-466D-AC57-22AF9399F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48" y="4707867"/>
            <a:ext cx="1970855" cy="1952729"/>
          </a:xfrm>
          <a:prstGeom prst="rect">
            <a:avLst/>
          </a:prstGeom>
        </p:spPr>
      </p:pic>
      <p:pic>
        <p:nvPicPr>
          <p:cNvPr id="18" name="그림 17" descr="텐트, 앉아있는, 놓은, 테이블이(가) 표시된 사진&#10;&#10;자동 생성된 설명">
            <a:extLst>
              <a:ext uri="{FF2B5EF4-FFF2-40B4-BE49-F238E27FC236}">
                <a16:creationId xmlns:a16="http://schemas.microsoft.com/office/drawing/2014/main" xmlns="" id="{5AF5AC81-9005-4AB4-A556-468A29315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86" y="4707866"/>
            <a:ext cx="1970855" cy="19527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154874C-29E0-434F-9A65-7222CA34FDEC}"/>
              </a:ext>
            </a:extLst>
          </p:cNvPr>
          <p:cNvSpPr/>
          <p:nvPr/>
        </p:nvSpPr>
        <p:spPr>
          <a:xfrm>
            <a:off x="5379395" y="3429000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2969376-BA18-48D6-8509-7A8D5F46093F}"/>
              </a:ext>
            </a:extLst>
          </p:cNvPr>
          <p:cNvSpPr/>
          <p:nvPr/>
        </p:nvSpPr>
        <p:spPr>
          <a:xfrm>
            <a:off x="3078507" y="4319835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BB96F4E-C0AB-45A9-B286-E9EEDD33B585}"/>
              </a:ext>
            </a:extLst>
          </p:cNvPr>
          <p:cNvSpPr/>
          <p:nvPr/>
        </p:nvSpPr>
        <p:spPr>
          <a:xfrm>
            <a:off x="131604" y="1175858"/>
            <a:ext cx="8472791" cy="5566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013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8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76668176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803778662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2896127959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89619598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73;g7c553259d1_0_81"/>
          <p:cNvSpPr/>
          <p:nvPr/>
        </p:nvSpPr>
        <p:spPr>
          <a:xfrm>
            <a:off x="4142599" y="13968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73;g7c553259d1_0_81"/>
          <p:cNvSpPr/>
          <p:nvPr/>
        </p:nvSpPr>
        <p:spPr>
          <a:xfrm>
            <a:off x="5484887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73;g7c553259d1_0_81"/>
          <p:cNvSpPr/>
          <p:nvPr/>
        </p:nvSpPr>
        <p:spPr>
          <a:xfrm>
            <a:off x="6780499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73;g7c553259d1_0_81"/>
          <p:cNvSpPr/>
          <p:nvPr/>
        </p:nvSpPr>
        <p:spPr>
          <a:xfrm>
            <a:off x="125742" y="2227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1514038" y="22130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173;g7c553259d1_0_81"/>
          <p:cNvSpPr/>
          <p:nvPr/>
        </p:nvSpPr>
        <p:spPr>
          <a:xfrm>
            <a:off x="5267013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173;g7c553259d1_0_81"/>
          <p:cNvSpPr/>
          <p:nvPr/>
        </p:nvSpPr>
        <p:spPr>
          <a:xfrm>
            <a:off x="6277889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173;g7c553259d1_0_81"/>
          <p:cNvSpPr/>
          <p:nvPr/>
        </p:nvSpPr>
        <p:spPr>
          <a:xfrm>
            <a:off x="99828" y="280750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173;g7c553259d1_0_81"/>
          <p:cNvSpPr/>
          <p:nvPr/>
        </p:nvSpPr>
        <p:spPr>
          <a:xfrm>
            <a:off x="2054055" y="52383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267013" y="732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47145" y="739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97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261"/>
            <a:ext cx="12199461" cy="6148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7336655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394662155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760567831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10143088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" y="467591"/>
            <a:ext cx="10691863" cy="630873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86121" y="1841279"/>
            <a:ext cx="7304809" cy="286901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17" y="2119625"/>
            <a:ext cx="8113531" cy="108633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944" y="3417223"/>
            <a:ext cx="6115050" cy="2895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40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9802603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57355409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광고용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캐러셀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일정 시간 간격으로 슬라이드가 움직이고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좌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우에 버튼을 클릭 시 전후 내용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관리자가 정한 상품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4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5429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</a:rPr>
              <a:t>광고용 </a:t>
            </a:r>
            <a:r>
              <a:rPr lang="ko-KR" altLang="en-US" sz="4800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sz="4800" dirty="0" smtClean="0">
                <a:solidFill>
                  <a:schemeClr val="tx1"/>
                </a:solidFill>
              </a:rPr>
              <a:t> 배너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32973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ZENTAL </a:t>
            </a:r>
            <a:r>
              <a:rPr lang="ko-KR" altLang="en-US" dirty="0" smtClean="0">
                <a:solidFill>
                  <a:schemeClr val="tx1"/>
                </a:solidFill>
              </a:rPr>
              <a:t>추천상품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368866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27" y="376775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59" y="376775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91" y="376775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223" y="3767758"/>
            <a:ext cx="1189673" cy="1762771"/>
          </a:xfrm>
          <a:prstGeom prst="rect">
            <a:avLst/>
          </a:prstGeom>
        </p:spPr>
      </p:pic>
      <p:sp>
        <p:nvSpPr>
          <p:cNvPr id="16" name="Google Shape;173;g7c553259d1_0_81"/>
          <p:cNvSpPr/>
          <p:nvPr/>
        </p:nvSpPr>
        <p:spPr>
          <a:xfrm>
            <a:off x="276702" y="150582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276702" y="33353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429500" y="197739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276702" y="197907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36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3221229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4848911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sp>
        <p:nvSpPr>
          <p:cNvPr id="17" name="Google Shape;173;g7c553259d1_0_81"/>
          <p:cNvSpPr/>
          <p:nvPr/>
        </p:nvSpPr>
        <p:spPr>
          <a:xfrm>
            <a:off x="284322" y="14024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2905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07180211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19749822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" y="11269"/>
            <a:ext cx="9294581" cy="304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2" y="3014576"/>
            <a:ext cx="9029703" cy="380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41" y="1056322"/>
            <a:ext cx="6683707" cy="422225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32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2938540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58511663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Google Shape;173;g7c553259d1_0_81"/>
          <p:cNvSpPr/>
          <p:nvPr/>
        </p:nvSpPr>
        <p:spPr>
          <a:xfrm>
            <a:off x="5115402" y="13935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173;g7c553259d1_0_81"/>
          <p:cNvSpPr/>
          <p:nvPr/>
        </p:nvSpPr>
        <p:spPr>
          <a:xfrm>
            <a:off x="2958942" y="189631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173;g7c553259d1_0_81"/>
          <p:cNvSpPr/>
          <p:nvPr/>
        </p:nvSpPr>
        <p:spPr>
          <a:xfrm>
            <a:off x="2958942" y="443456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4928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6950905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61819037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3" y="84882"/>
            <a:ext cx="9760603" cy="655776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35" y="3865684"/>
            <a:ext cx="7905750" cy="2590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2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0186691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10160507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4284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9583802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87798959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2" y="97823"/>
            <a:ext cx="8613655" cy="657313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741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605430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이번주</a:t>
            </a:r>
            <a:r>
              <a:rPr lang="ko-KR" altLang="en-US" dirty="0" smtClean="0">
                <a:solidFill>
                  <a:schemeClr val="bg1"/>
                </a:solidFill>
              </a:rPr>
              <a:t> 이슈 및 다음주 계획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b="1" dirty="0" smtClean="0"/>
              <a:t>&gt;&gt; </a:t>
            </a:r>
            <a:r>
              <a:rPr lang="ko-KR" altLang="en-US" b="1" dirty="0" smtClean="0"/>
              <a:t>이번 주</a:t>
            </a:r>
            <a:endParaRPr lang="en-US" altLang="ko-KR" b="1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주차 목표를 거의 완료 한 것 같음</a:t>
            </a:r>
            <a:endParaRPr lang="en-US" altLang="ko-KR" dirty="0" smtClean="0"/>
          </a:p>
          <a:p>
            <a:r>
              <a:rPr lang="en-US" altLang="ko-KR" dirty="0" smtClean="0"/>
              <a:t>JSP</a:t>
            </a:r>
            <a:r>
              <a:rPr lang="ko-KR" altLang="en-US" dirty="0" smtClean="0"/>
              <a:t>의 활용도가 아직은 미흡 </a:t>
            </a:r>
            <a:r>
              <a:rPr lang="en-US" altLang="ko-KR" dirty="0" smtClean="0"/>
              <a:t>- &gt; </a:t>
            </a:r>
            <a:r>
              <a:rPr lang="ko-KR" altLang="en-US" dirty="0" smtClean="0"/>
              <a:t>다음주에 좀 더</a:t>
            </a:r>
            <a:endParaRPr lang="en-US" altLang="ko-KR" dirty="0" smtClean="0"/>
          </a:p>
          <a:p>
            <a:r>
              <a:rPr lang="ko-KR" altLang="en-US" dirty="0" smtClean="0"/>
              <a:t>본인 분담 파트가 바뀌면서 다양한 데이터베이스를 쓸 수 있어 </a:t>
            </a:r>
            <a:r>
              <a:rPr lang="ko-KR" altLang="en-US" smtClean="0"/>
              <a:t>이해도를 </a:t>
            </a:r>
            <a:r>
              <a:rPr lang="ko-KR" altLang="en-US" smtClean="0"/>
              <a:t>높여가는데 </a:t>
            </a:r>
            <a:r>
              <a:rPr lang="ko-KR" altLang="en-US" dirty="0" smtClean="0"/>
              <a:t>도움이 되었음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b="1" dirty="0" smtClean="0"/>
              <a:t>&gt;&gt; </a:t>
            </a:r>
            <a:r>
              <a:rPr lang="ko-KR" altLang="en-US" b="1" dirty="0" smtClean="0"/>
              <a:t>다음 주</a:t>
            </a:r>
            <a:endParaRPr lang="en-US" altLang="ko-KR" b="1" dirty="0" smtClean="0"/>
          </a:p>
          <a:p>
            <a:r>
              <a:rPr lang="en-US" altLang="ko-KR" dirty="0" smtClean="0"/>
              <a:t>2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웹 화면구현 </a:t>
            </a:r>
            <a:r>
              <a:rPr lang="en-US" altLang="ko-KR" dirty="0"/>
              <a:t>80% </a:t>
            </a:r>
            <a:r>
              <a:rPr lang="ko-KR" altLang="en-US" dirty="0"/>
              <a:t>완료</a:t>
            </a:r>
            <a:r>
              <a:rPr lang="en-US" altLang="ko-KR" dirty="0"/>
              <a:t>, DB</a:t>
            </a:r>
            <a:r>
              <a:rPr lang="ko-KR" altLang="en-US" dirty="0"/>
              <a:t>설계 마무리 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웹</a:t>
            </a:r>
            <a:r>
              <a:rPr lang="en-US" altLang="ko-KR" dirty="0"/>
              <a:t>/</a:t>
            </a:r>
            <a:r>
              <a:rPr lang="ko-KR" altLang="en-US" dirty="0" err="1"/>
              <a:t>안드로이드</a:t>
            </a:r>
            <a:r>
              <a:rPr lang="ko-KR" altLang="en-US" dirty="0"/>
              <a:t> 화면 구현 완료</a:t>
            </a:r>
            <a:r>
              <a:rPr lang="en-US" altLang="ko-KR" dirty="0"/>
              <a:t>, SQL </a:t>
            </a:r>
            <a:r>
              <a:rPr lang="ko-KR" altLang="en-US" dirty="0"/>
              <a:t>작성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프로젝트 완성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576" y="515179"/>
            <a:ext cx="5784625" cy="61601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이번 주 이슈 및 다음 주 계획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76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056"/>
            <a:ext cx="12185924" cy="6281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99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2200" y="2566459"/>
            <a:ext cx="3945467" cy="1325563"/>
          </a:xfrm>
        </p:spPr>
        <p:txBody>
          <a:bodyPr/>
          <a:lstStyle/>
          <a:p>
            <a:r>
              <a:rPr lang="ko-KR" altLang="en-US" dirty="0" smtClean="0"/>
              <a:t>감사합니다 </a:t>
            </a:r>
            <a:r>
              <a:rPr lang="en-US" altLang="ko-KR" dirty="0" smtClean="0"/>
              <a:t>:^)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2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52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8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595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3750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김용승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771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2469</Words>
  <Application>Microsoft Office PowerPoint</Application>
  <PresentationFormat>사용자 지정</PresentationFormat>
  <Paragraphs>1175</Paragraphs>
  <Slides>95</Slides>
  <Notes>23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96" baseType="lpstr">
      <vt:lpstr>Office 테마</vt:lpstr>
      <vt:lpstr>ZENTAL</vt:lpstr>
      <vt:lpstr>PowerPoint 프레젠테이션</vt:lpstr>
      <vt:lpstr>화면설계서</vt:lpstr>
      <vt:lpstr>ZENTAL이란?</vt:lpstr>
      <vt:lpstr>화면설계서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이번 주 이슈 및 다음 주 계획</vt:lpstr>
      <vt:lpstr>감사합니다 :^)</vt:lpstr>
      <vt:lpstr>화면설계서</vt:lpstr>
      <vt:lpstr>화면설계서</vt:lpstr>
      <vt:lpstr>화면설계서</vt:lpstr>
      <vt:lpstr>화면설계서</vt:lpstr>
      <vt:lpstr>화면설계서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ZENTAL</dc:title>
  <dc:creator>507-07</dc:creator>
  <cp:lastModifiedBy>507-06</cp:lastModifiedBy>
  <cp:revision>25</cp:revision>
  <dcterms:created xsi:type="dcterms:W3CDTF">2020-03-05T07:09:16Z</dcterms:created>
  <dcterms:modified xsi:type="dcterms:W3CDTF">2020-03-12T08:35:35Z</dcterms:modified>
</cp:coreProperties>
</file>